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514" r:id="rId3"/>
    <p:sldId id="274" r:id="rId4"/>
    <p:sldId id="277" r:id="rId5"/>
    <p:sldId id="293" r:id="rId6"/>
    <p:sldId id="499" r:id="rId7"/>
    <p:sldId id="521" r:id="rId8"/>
    <p:sldId id="533" r:id="rId9"/>
    <p:sldId id="508" r:id="rId10"/>
    <p:sldId id="538" r:id="rId11"/>
    <p:sldId id="310" r:id="rId12"/>
    <p:sldId id="549" r:id="rId13"/>
    <p:sldId id="562" r:id="rId14"/>
    <p:sldId id="534" r:id="rId15"/>
    <p:sldId id="546" r:id="rId16"/>
    <p:sldId id="511" r:id="rId17"/>
    <p:sldId id="263" r:id="rId18"/>
    <p:sldId id="287" r:id="rId19"/>
    <p:sldId id="525" r:id="rId20"/>
    <p:sldId id="529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99" userDrawn="1">
          <p15:clr>
            <a:srgbClr val="A4A3A4"/>
          </p15:clr>
        </p15:guide>
        <p15:guide id="2" pos="1822" userDrawn="1">
          <p15:clr>
            <a:srgbClr val="A4A3A4"/>
          </p15:clr>
        </p15:guide>
        <p15:guide id="3" orient="horz" pos="11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ublic" initials="P" lastIdx="1" clrIdx="0">
    <p:extLst>
      <p:ext uri="{19B8F6BF-5375-455C-9EA6-DF929625EA0E}">
        <p15:presenceInfo xmlns:p15="http://schemas.microsoft.com/office/powerpoint/2012/main" userId="Publi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8FAAD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0" autoAdjust="0"/>
    <p:restoredTop sz="47211" autoAdjust="0"/>
  </p:normalViewPr>
  <p:slideViewPr>
    <p:cSldViewPr snapToGrid="0" showGuides="1">
      <p:cViewPr varScale="1">
        <p:scale>
          <a:sx n="56" d="100"/>
          <a:sy n="56" d="100"/>
        </p:scale>
        <p:origin x="3848" y="184"/>
      </p:cViewPr>
      <p:guideLst>
        <p:guide orient="horz" pos="2999"/>
        <p:guide pos="1822"/>
        <p:guide orient="horz" pos="118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ublic.DESKTOP-ISOR7BB\Downloads\Live_Video_Traffic_Ye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Jaehong\Dropbox\LiveNAS_sigcomm20\Camera-ready\camear-ready_fig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aehong\Dropbox\LiveNAS_sigcomm20\Camera-ready\camear-ready_fig2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Jaehong\Dropbox\LiveNAS_sigcomm20\sigcomm_eval\5_Optimal%20Decision%20Exp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Jaehong\Dropbox\LiveNAS_sigcomm20\sigcomm_eval\5_Optimal%20Decision%20Exp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Sheet1!$G$6</c:f>
              <c:strCache>
                <c:ptCount val="1"/>
                <c:pt idx="0">
                  <c:v>Short-Form Internet VoD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Sheet1!$G$7:$G$12</c:f>
              <c:numCache>
                <c:formatCode>General</c:formatCode>
                <c:ptCount val="5"/>
                <c:pt idx="0">
                  <c:v>25</c:v>
                </c:pt>
                <c:pt idx="1">
                  <c:v>32</c:v>
                </c:pt>
                <c:pt idx="2">
                  <c:v>43</c:v>
                </c:pt>
                <c:pt idx="3">
                  <c:v>48</c:v>
                </c:pt>
                <c:pt idx="4">
                  <c:v>50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F1E-4DBE-B967-8D81228D457B}"/>
            </c:ext>
          </c:extLst>
        </c:ser>
        <c:ser>
          <c:idx val="1"/>
          <c:order val="1"/>
          <c:tx>
            <c:strRef>
              <c:f>Sheet1!$H$6</c:f>
              <c:strCache>
                <c:ptCount val="1"/>
                <c:pt idx="0">
                  <c:v>Long-Form Internet VoD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Sheet1!$H$7:$H$12</c:f>
              <c:numCache>
                <c:formatCode>General</c:formatCode>
                <c:ptCount val="5"/>
                <c:pt idx="0">
                  <c:v>60</c:v>
                </c:pt>
                <c:pt idx="1">
                  <c:v>76</c:v>
                </c:pt>
                <c:pt idx="2">
                  <c:v>99</c:v>
                </c:pt>
                <c:pt idx="3">
                  <c:v>134</c:v>
                </c:pt>
                <c:pt idx="4">
                  <c:v>174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5F1E-4DBE-B967-8D81228D457B}"/>
            </c:ext>
          </c:extLst>
        </c:ser>
        <c:ser>
          <c:idx val="2"/>
          <c:order val="2"/>
          <c:tx>
            <c:strRef>
              <c:f>Sheet1!$I$6</c:f>
              <c:strCache>
                <c:ptCount val="1"/>
                <c:pt idx="0">
                  <c:v>Live Internet Video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Sheet1!$I$7:$I$12</c:f>
              <c:numCache>
                <c:formatCode>General</c:formatCode>
                <c:ptCount val="5"/>
                <c:pt idx="0">
                  <c:v>5</c:v>
                </c:pt>
                <c:pt idx="1">
                  <c:v>9</c:v>
                </c:pt>
                <c:pt idx="2">
                  <c:v>15</c:v>
                </c:pt>
                <c:pt idx="3">
                  <c:v>27</c:v>
                </c:pt>
                <c:pt idx="4">
                  <c:v>45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5F1E-4DBE-B967-8D81228D457B}"/>
            </c:ext>
          </c:extLst>
        </c:ser>
        <c:ser>
          <c:idx val="3"/>
          <c:order val="3"/>
          <c:tx>
            <c:strRef>
              <c:f>Sheet1!$J$6</c:f>
              <c:strCache>
                <c:ptCount val="1"/>
                <c:pt idx="0">
                  <c:v>Video Surveillance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Sheet1!$F$7:$F$12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  <c:extLst/>
            </c:numRef>
          </c:cat>
          <c:val>
            <c:numRef>
              <c:f>Sheet1!$J$7:$J$12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5F1E-4DBE-B967-8D81228D4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15437679"/>
        <c:axId val="1134008783"/>
      </c:barChart>
      <c:catAx>
        <c:axId val="1015437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34008783"/>
        <c:crosses val="autoZero"/>
        <c:auto val="1"/>
        <c:lblAlgn val="ctr"/>
        <c:lblOffset val="100"/>
        <c:noMultiLvlLbl val="0"/>
      </c:catAx>
      <c:valAx>
        <c:axId val="1134008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/>
                  <a:t>Exabytes per Month</a:t>
                </a:r>
                <a:endParaRPr lang="ko-K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015437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56179981325418"/>
          <c:y val="7.2122743893419924E-2"/>
          <c:w val="0.71017976095673674"/>
          <c:h val="0.70064600238725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Sheet1!$F$3:$F$5</c:f>
              <c:strCache>
                <c:ptCount val="3"/>
                <c:pt idx="0">
                  <c:v>Bilinear</c:v>
                </c:pt>
                <c:pt idx="1">
                  <c:v>Pre-trained</c:v>
                </c:pt>
                <c:pt idx="2">
                  <c:v>Online</c:v>
                </c:pt>
              </c:strCache>
            </c:strRef>
          </c:cat>
          <c:val>
            <c:numRef>
              <c:f>Sheet1!$G$3:$G$5</c:f>
              <c:numCache>
                <c:formatCode>General</c:formatCode>
                <c:ptCount val="3"/>
                <c:pt idx="0">
                  <c:v>27.925999999999998</c:v>
                </c:pt>
                <c:pt idx="1">
                  <c:v>28.607392000000001</c:v>
                </c:pt>
                <c:pt idx="2">
                  <c:v>32.438000000000002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9-48B5-93F9-4795CB3BD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9430527"/>
        <c:axId val="1018519599"/>
      </c:barChart>
      <c:catAx>
        <c:axId val="1019430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50000"/>
              </a:lnSpc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018519599"/>
        <c:crosses val="autoZero"/>
        <c:auto val="1"/>
        <c:lblAlgn val="ctr"/>
        <c:lblOffset val="100"/>
        <c:noMultiLvlLbl val="0"/>
      </c:catAx>
      <c:valAx>
        <c:axId val="1018519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2400">
                    <a:solidFill>
                      <a:schemeClr val="tx1"/>
                    </a:solidFill>
                  </a:rPr>
                  <a:t>Video Qualtiy (PSNR)</a:t>
                </a:r>
                <a:endParaRPr lang="ko-KR" sz="24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019430527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52681188574057"/>
          <c:y val="6.3530017538111563E-2"/>
          <c:w val="0.73487824970783766"/>
          <c:h val="0.4868821000672092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C00000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3B-413A-9E6A-5AD80061BCE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3B-413A-9E6A-5AD80061BCE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3B-413A-9E6A-5AD80061BCE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3B-413A-9E6A-5AD80061BCE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F3B-413A-9E6A-5AD80061BCEF}"/>
                </c:ext>
              </c:extLst>
            </c:dLbl>
            <c:dLbl>
              <c:idx val="5"/>
              <c:layout>
                <c:manualLayout>
                  <c:x val="6.1943511656631187E-2"/>
                  <c:y val="0.193820020106750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Sampling 1.7% of frames (= 0.5 fps)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7229583526323915"/>
                      <c:h val="0.2733482929758196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DF3B-413A-9E6A-5AD80061BC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Linux Libertine" panose="02000503000000000000" pitchFamily="2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Sheet1!$E$11:$J$11</c:f>
              <c:numCache>
                <c:formatCode>General</c:formatCode>
                <c:ptCount val="6"/>
                <c:pt idx="0">
                  <c:v>30</c:v>
                </c:pt>
                <c:pt idx="1">
                  <c:v>15</c:v>
                </c:pt>
                <c:pt idx="2">
                  <c:v>7</c:v>
                </c:pt>
                <c:pt idx="3">
                  <c:v>3</c:v>
                </c:pt>
                <c:pt idx="4">
                  <c:v>1</c:v>
                </c:pt>
                <c:pt idx="5">
                  <c:v>0.5</c:v>
                </c:pt>
              </c:numCache>
            </c:numRef>
          </c:xVal>
          <c:yVal>
            <c:numRef>
              <c:f>Sheet1!$E$12:$J$12</c:f>
              <c:numCache>
                <c:formatCode>General</c:formatCode>
                <c:ptCount val="6"/>
                <c:pt idx="0">
                  <c:v>4.3509999999999991</c:v>
                </c:pt>
                <c:pt idx="1">
                  <c:v>4.3620000000000019</c:v>
                </c:pt>
                <c:pt idx="2">
                  <c:v>4.3500000000000014</c:v>
                </c:pt>
                <c:pt idx="3">
                  <c:v>4.347999999999999</c:v>
                </c:pt>
                <c:pt idx="4">
                  <c:v>4.355000000000004</c:v>
                </c:pt>
                <c:pt idx="5">
                  <c:v>4.355000000000004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F3B-413A-9E6A-5AD80061B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5109263"/>
        <c:axId val="615120911"/>
      </c:scatterChart>
      <c:valAx>
        <c:axId val="615109263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Linux Libertine" panose="02000503000000000000" pitchFamily="2" charset="0"/>
                    <a:cs typeface="Calibri" panose="020F0502020204030204" pitchFamily="34" charset="0"/>
                  </a:defRPr>
                </a:pPr>
                <a:r>
                  <a:rPr lang="en-US" b="1"/>
                  <a:t>Sampling fps</a:t>
                </a:r>
                <a:endParaRPr lang="ko-KR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defRPr>
            </a:pPr>
            <a:endParaRPr lang="en-US"/>
          </a:p>
        </c:txPr>
        <c:crossAx val="615120911"/>
        <c:crosses val="autoZero"/>
        <c:crossBetween val="midCat"/>
      </c:valAx>
      <c:valAx>
        <c:axId val="615120911"/>
        <c:scaling>
          <c:orientation val="minMax"/>
          <c:max val="5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Linux Libertine" panose="02000503000000000000" pitchFamily="2" charset="0"/>
                    <a:cs typeface="Calibri" panose="020F0502020204030204" pitchFamily="34" charset="0"/>
                  </a:defRPr>
                </a:pPr>
                <a:r>
                  <a:rPr lang="en-US" b="1"/>
                  <a:t>PSNR Gain (dB)</a:t>
                </a:r>
                <a:endParaRPr lang="ko-KR" b="1"/>
              </a:p>
            </c:rich>
          </c:tx>
          <c:layout>
            <c:manualLayout>
              <c:xMode val="edge"/>
              <c:yMode val="edge"/>
              <c:x val="5.1452640111162573E-2"/>
              <c:y val="5.279835654299551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defRPr>
            </a:pPr>
            <a:endParaRPr lang="en-US"/>
          </a:p>
        </c:txPr>
        <c:crossAx val="615109263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36579013621094"/>
          <c:y val="0.16145482997590599"/>
          <c:w val="0.70793649987299978"/>
          <c:h val="0.4181807794530415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C00000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elete val="1"/>
          </c:dLbls>
          <c:trendline>
            <c:spPr>
              <a:ln>
                <a:solidFill>
                  <a:schemeClr val="tx1"/>
                </a:solidFill>
                <a:prstDash val="dash"/>
              </a:ln>
            </c:spPr>
            <c:trendlineType val="log"/>
            <c:dispRSqr val="0"/>
            <c:dispEq val="0"/>
          </c:trendline>
          <c:xVal>
            <c:numRef>
              <c:f>Sheet1!$K$11:$P$11</c:f>
              <c:numCache>
                <c:formatCode>General</c:formatCode>
                <c:ptCount val="6"/>
                <c:pt idx="0">
                  <c:v>100</c:v>
                </c:pt>
                <c:pt idx="1">
                  <c:v>50</c:v>
                </c:pt>
                <c:pt idx="2">
                  <c:v>25</c:v>
                </c:pt>
                <c:pt idx="3">
                  <c:v>10</c:v>
                </c:pt>
                <c:pt idx="4">
                  <c:v>5</c:v>
                </c:pt>
                <c:pt idx="5">
                  <c:v>2</c:v>
                </c:pt>
              </c:numCache>
            </c:numRef>
          </c:xVal>
          <c:yVal>
            <c:numRef>
              <c:f>Sheet1!$K$12:$P$12</c:f>
              <c:numCache>
                <c:formatCode>General</c:formatCode>
                <c:ptCount val="6"/>
                <c:pt idx="0">
                  <c:v>4.355000000000004</c:v>
                </c:pt>
                <c:pt idx="1">
                  <c:v>4.2210000000000036</c:v>
                </c:pt>
                <c:pt idx="2">
                  <c:v>4.1950000000000003</c:v>
                </c:pt>
                <c:pt idx="3">
                  <c:v>4.1559999999999988</c:v>
                </c:pt>
                <c:pt idx="4">
                  <c:v>4.0819999999999999</c:v>
                </c:pt>
                <c:pt idx="5">
                  <c:v>3.1350000000000016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7D3-4EE7-8B3E-F024A530C4A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615102191"/>
        <c:axId val="615105103"/>
      </c:scatterChart>
      <c:valAx>
        <c:axId val="615102191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Fraction (%) of Frame (fps=0.5)</a:t>
                </a:r>
                <a:endParaRPr lang="ko-KR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15105103"/>
        <c:crosses val="autoZero"/>
        <c:crossBetween val="midCat"/>
        <c:majorUnit val="25"/>
      </c:valAx>
      <c:valAx>
        <c:axId val="615105103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PSNR Gain (dB)</a:t>
                </a:r>
                <a:endParaRPr lang="ko-KR"/>
              </a:p>
            </c:rich>
          </c:tx>
          <c:overlay val="0"/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15102191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tx1"/>
          </a:solidFill>
          <a:latin typeface="Calibri" panose="020F0502020204030204" pitchFamily="34" charset="0"/>
          <a:ea typeface="Linux Libertine" panose="02000503000000000000" pitchFamily="2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Sheet1!$W$59:$W$131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Sheet1!$X$59:$X$131</c:f>
              <c:numCache>
                <c:formatCode>General</c:formatCode>
                <c:ptCount val="73"/>
                <c:pt idx="0">
                  <c:v>407</c:v>
                </c:pt>
                <c:pt idx="1">
                  <c:v>409</c:v>
                </c:pt>
                <c:pt idx="2">
                  <c:v>410</c:v>
                </c:pt>
                <c:pt idx="3">
                  <c:v>412</c:v>
                </c:pt>
                <c:pt idx="4">
                  <c:v>413</c:v>
                </c:pt>
                <c:pt idx="5">
                  <c:v>415</c:v>
                </c:pt>
                <c:pt idx="6">
                  <c:v>417</c:v>
                </c:pt>
                <c:pt idx="7">
                  <c:v>418</c:v>
                </c:pt>
                <c:pt idx="8">
                  <c:v>420</c:v>
                </c:pt>
                <c:pt idx="9">
                  <c:v>421</c:v>
                </c:pt>
                <c:pt idx="10">
                  <c:v>423</c:v>
                </c:pt>
                <c:pt idx="11">
                  <c:v>425</c:v>
                </c:pt>
                <c:pt idx="12">
                  <c:v>426</c:v>
                </c:pt>
                <c:pt idx="13">
                  <c:v>428</c:v>
                </c:pt>
                <c:pt idx="14">
                  <c:v>430</c:v>
                </c:pt>
                <c:pt idx="15">
                  <c:v>431</c:v>
                </c:pt>
                <c:pt idx="16">
                  <c:v>523.80799999999999</c:v>
                </c:pt>
                <c:pt idx="17">
                  <c:v>494.23599999999999</c:v>
                </c:pt>
                <c:pt idx="18">
                  <c:v>1359.0039999999999</c:v>
                </c:pt>
                <c:pt idx="19">
                  <c:v>1168.2260000000001</c:v>
                </c:pt>
                <c:pt idx="20">
                  <c:v>1216.453</c:v>
                </c:pt>
                <c:pt idx="21">
                  <c:v>1279.2080000000001</c:v>
                </c:pt>
                <c:pt idx="22">
                  <c:v>1342.7329999999999</c:v>
                </c:pt>
                <c:pt idx="23">
                  <c:v>1389.164</c:v>
                </c:pt>
                <c:pt idx="24">
                  <c:v>1435.539</c:v>
                </c:pt>
                <c:pt idx="25">
                  <c:v>1308.9570000000001</c:v>
                </c:pt>
                <c:pt idx="26">
                  <c:v>1292.57</c:v>
                </c:pt>
                <c:pt idx="27">
                  <c:v>1275.549</c:v>
                </c:pt>
                <c:pt idx="28">
                  <c:v>1350.2249999999999</c:v>
                </c:pt>
                <c:pt idx="29">
                  <c:v>1432.1130000000001</c:v>
                </c:pt>
                <c:pt idx="30">
                  <c:v>1544.413</c:v>
                </c:pt>
                <c:pt idx="31">
                  <c:v>1640.143</c:v>
                </c:pt>
                <c:pt idx="32">
                  <c:v>1700</c:v>
                </c:pt>
                <c:pt idx="33">
                  <c:v>1670.559</c:v>
                </c:pt>
                <c:pt idx="34">
                  <c:v>1680.692</c:v>
                </c:pt>
                <c:pt idx="35">
                  <c:v>1683.2049999999999</c:v>
                </c:pt>
                <c:pt idx="36">
                  <c:v>1132.4749999999999</c:v>
                </c:pt>
                <c:pt idx="37">
                  <c:v>910.09699999999998</c:v>
                </c:pt>
                <c:pt idx="38">
                  <c:v>835.13900000000001</c:v>
                </c:pt>
                <c:pt idx="39">
                  <c:v>812.72699999999998</c:v>
                </c:pt>
                <c:pt idx="40">
                  <c:v>854.66300000000001</c:v>
                </c:pt>
                <c:pt idx="41">
                  <c:v>766.279</c:v>
                </c:pt>
                <c:pt idx="42">
                  <c:v>825.75699999999995</c:v>
                </c:pt>
                <c:pt idx="43">
                  <c:v>878.12</c:v>
                </c:pt>
                <c:pt idx="44">
                  <c:v>751.81799999999998</c:v>
                </c:pt>
                <c:pt idx="45">
                  <c:v>791.2</c:v>
                </c:pt>
                <c:pt idx="46">
                  <c:v>849.74699999999996</c:v>
                </c:pt>
                <c:pt idx="47">
                  <c:v>909.05</c:v>
                </c:pt>
                <c:pt idx="48">
                  <c:v>992.68399999999997</c:v>
                </c:pt>
                <c:pt idx="49">
                  <c:v>1071.2180000000001</c:v>
                </c:pt>
                <c:pt idx="50">
                  <c:v>1156.106</c:v>
                </c:pt>
                <c:pt idx="51">
                  <c:v>994.28399999999999</c:v>
                </c:pt>
                <c:pt idx="52">
                  <c:v>996.86699999999996</c:v>
                </c:pt>
                <c:pt idx="53">
                  <c:v>999.19600000000003</c:v>
                </c:pt>
                <c:pt idx="54">
                  <c:v>862.13099999999997</c:v>
                </c:pt>
                <c:pt idx="55">
                  <c:v>898.34900000000005</c:v>
                </c:pt>
                <c:pt idx="56">
                  <c:v>969.21699999999998</c:v>
                </c:pt>
                <c:pt idx="57">
                  <c:v>854.85299999999995</c:v>
                </c:pt>
                <c:pt idx="58">
                  <c:v>780.43899999999996</c:v>
                </c:pt>
                <c:pt idx="59">
                  <c:v>787.40200000000004</c:v>
                </c:pt>
                <c:pt idx="60">
                  <c:v>801.77700000000004</c:v>
                </c:pt>
                <c:pt idx="61">
                  <c:v>816.36300000000006</c:v>
                </c:pt>
                <c:pt idx="62">
                  <c:v>831.048</c:v>
                </c:pt>
                <c:pt idx="63">
                  <c:v>846.18499999999995</c:v>
                </c:pt>
                <c:pt idx="64">
                  <c:v>866.31799999999998</c:v>
                </c:pt>
                <c:pt idx="65">
                  <c:v>791.17700000000002</c:v>
                </c:pt>
                <c:pt idx="66">
                  <c:v>853.03300000000002</c:v>
                </c:pt>
                <c:pt idx="67">
                  <c:v>919.33399999999995</c:v>
                </c:pt>
                <c:pt idx="68">
                  <c:v>990.72</c:v>
                </c:pt>
                <c:pt idx="69">
                  <c:v>1068.3689999999999</c:v>
                </c:pt>
                <c:pt idx="70">
                  <c:v>1105.3810000000001</c:v>
                </c:pt>
                <c:pt idx="71">
                  <c:v>1105.3810000000001</c:v>
                </c:pt>
                <c:pt idx="72">
                  <c:v>1105.3810000000001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4CC-44EC-AC2D-CB8BE024BEE5}"/>
            </c:ext>
          </c:extLst>
        </c:ser>
        <c:ser>
          <c:idx val="1"/>
          <c:order val="1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Sheet1!$W$59:$W$131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Sheet1!$Y$59:$Y$131</c:f>
              <c:numCache>
                <c:formatCode>General</c:formatCode>
                <c:ptCount val="7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70.427999999999997</c:v>
                </c:pt>
                <c:pt idx="17">
                  <c:v>25</c:v>
                </c:pt>
                <c:pt idx="18">
                  <c:v>103.914</c:v>
                </c:pt>
                <c:pt idx="19">
                  <c:v>138.75200000000001</c:v>
                </c:pt>
                <c:pt idx="20">
                  <c:v>186.376</c:v>
                </c:pt>
                <c:pt idx="21">
                  <c:v>234.58699999999999</c:v>
                </c:pt>
                <c:pt idx="22">
                  <c:v>265.50400000000002</c:v>
                </c:pt>
                <c:pt idx="23">
                  <c:v>296.13200000000001</c:v>
                </c:pt>
                <c:pt idx="24">
                  <c:v>339.798</c:v>
                </c:pt>
                <c:pt idx="25">
                  <c:v>317.99099999999999</c:v>
                </c:pt>
                <c:pt idx="26">
                  <c:v>282.11399999999998</c:v>
                </c:pt>
                <c:pt idx="27">
                  <c:v>277.49299999999999</c:v>
                </c:pt>
                <c:pt idx="28">
                  <c:v>285.59399999999999</c:v>
                </c:pt>
                <c:pt idx="29">
                  <c:v>305.99299999999999</c:v>
                </c:pt>
                <c:pt idx="30">
                  <c:v>302.351</c:v>
                </c:pt>
                <c:pt idx="31">
                  <c:v>304.69900000000001</c:v>
                </c:pt>
                <c:pt idx="32">
                  <c:v>313.38499999999999</c:v>
                </c:pt>
                <c:pt idx="33">
                  <c:v>315.964</c:v>
                </c:pt>
                <c:pt idx="34">
                  <c:v>318.47699999999998</c:v>
                </c:pt>
                <c:pt idx="35">
                  <c:v>323.50299999999999</c:v>
                </c:pt>
                <c:pt idx="36">
                  <c:v>228.81</c:v>
                </c:pt>
                <c:pt idx="37">
                  <c:v>117.506</c:v>
                </c:pt>
                <c:pt idx="38">
                  <c:v>37.036000000000001</c:v>
                </c:pt>
                <c:pt idx="39">
                  <c:v>26.795999999999999</c:v>
                </c:pt>
                <c:pt idx="40">
                  <c:v>25</c:v>
                </c:pt>
                <c:pt idx="41">
                  <c:v>25</c:v>
                </c:pt>
                <c:pt idx="42">
                  <c:v>25</c:v>
                </c:pt>
                <c:pt idx="43">
                  <c:v>25</c:v>
                </c:pt>
                <c:pt idx="44">
                  <c:v>25</c:v>
                </c:pt>
                <c:pt idx="45">
                  <c:v>25</c:v>
                </c:pt>
                <c:pt idx="46">
                  <c:v>25</c:v>
                </c:pt>
                <c:pt idx="47">
                  <c:v>38.21</c:v>
                </c:pt>
                <c:pt idx="48">
                  <c:v>40.238</c:v>
                </c:pt>
                <c:pt idx="49">
                  <c:v>42.23</c:v>
                </c:pt>
                <c:pt idx="50">
                  <c:v>44.414999999999999</c:v>
                </c:pt>
                <c:pt idx="51">
                  <c:v>46.417999999999999</c:v>
                </c:pt>
                <c:pt idx="52">
                  <c:v>48.747</c:v>
                </c:pt>
                <c:pt idx="53">
                  <c:v>53.405000000000001</c:v>
                </c:pt>
                <c:pt idx="54">
                  <c:v>25</c:v>
                </c:pt>
                <c:pt idx="55">
                  <c:v>25</c:v>
                </c:pt>
                <c:pt idx="56">
                  <c:v>27.152999999999999</c:v>
                </c:pt>
                <c:pt idx="57">
                  <c:v>25</c:v>
                </c:pt>
                <c:pt idx="58">
                  <c:v>25</c:v>
                </c:pt>
                <c:pt idx="59">
                  <c:v>25</c:v>
                </c:pt>
                <c:pt idx="60">
                  <c:v>25</c:v>
                </c:pt>
                <c:pt idx="61">
                  <c:v>25</c:v>
                </c:pt>
                <c:pt idx="62">
                  <c:v>25</c:v>
                </c:pt>
                <c:pt idx="63">
                  <c:v>25</c:v>
                </c:pt>
                <c:pt idx="64">
                  <c:v>25</c:v>
                </c:pt>
                <c:pt idx="65">
                  <c:v>25</c:v>
                </c:pt>
                <c:pt idx="66">
                  <c:v>25</c:v>
                </c:pt>
                <c:pt idx="67">
                  <c:v>25</c:v>
                </c:pt>
                <c:pt idx="68">
                  <c:v>25</c:v>
                </c:pt>
                <c:pt idx="69">
                  <c:v>25</c:v>
                </c:pt>
                <c:pt idx="70">
                  <c:v>25</c:v>
                </c:pt>
                <c:pt idx="71">
                  <c:v>25</c:v>
                </c:pt>
                <c:pt idx="72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4CC-44EC-AC2D-CB8BE024BEE5}"/>
            </c:ext>
          </c:extLst>
        </c:ser>
        <c:ser>
          <c:idx val="2"/>
          <c:order val="2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Sheet1!$W$59:$W$131</c:f>
              <c:numCache>
                <c:formatCode>General</c:formatCode>
                <c:ptCount val="7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</c:numCache>
            </c:numRef>
          </c:xVal>
          <c:yVal>
            <c:numRef>
              <c:f>Sheet1!$Z$59:$Z$131</c:f>
              <c:numCache>
                <c:formatCode>General</c:formatCode>
                <c:ptCount val="73"/>
                <c:pt idx="0">
                  <c:v>307</c:v>
                </c:pt>
                <c:pt idx="1">
                  <c:v>309</c:v>
                </c:pt>
                <c:pt idx="2">
                  <c:v>310</c:v>
                </c:pt>
                <c:pt idx="3">
                  <c:v>312</c:v>
                </c:pt>
                <c:pt idx="4">
                  <c:v>313</c:v>
                </c:pt>
                <c:pt idx="5">
                  <c:v>315</c:v>
                </c:pt>
                <c:pt idx="6">
                  <c:v>317</c:v>
                </c:pt>
                <c:pt idx="7">
                  <c:v>318</c:v>
                </c:pt>
                <c:pt idx="8">
                  <c:v>320</c:v>
                </c:pt>
                <c:pt idx="9">
                  <c:v>321</c:v>
                </c:pt>
                <c:pt idx="10">
                  <c:v>323</c:v>
                </c:pt>
                <c:pt idx="11">
                  <c:v>325</c:v>
                </c:pt>
                <c:pt idx="12">
                  <c:v>326</c:v>
                </c:pt>
                <c:pt idx="13">
                  <c:v>328</c:v>
                </c:pt>
                <c:pt idx="14">
                  <c:v>330</c:v>
                </c:pt>
                <c:pt idx="15">
                  <c:v>331</c:v>
                </c:pt>
                <c:pt idx="16">
                  <c:v>453.38</c:v>
                </c:pt>
                <c:pt idx="17">
                  <c:v>469.23599999999999</c:v>
                </c:pt>
                <c:pt idx="18">
                  <c:v>1255.0899999999999</c:v>
                </c:pt>
                <c:pt idx="19">
                  <c:v>1029.4740000000002</c:v>
                </c:pt>
                <c:pt idx="20">
                  <c:v>1030.077</c:v>
                </c:pt>
                <c:pt idx="21">
                  <c:v>1044.6210000000001</c:v>
                </c:pt>
                <c:pt idx="22">
                  <c:v>1077.2289999999998</c:v>
                </c:pt>
                <c:pt idx="23">
                  <c:v>1093.0319999999999</c:v>
                </c:pt>
                <c:pt idx="24">
                  <c:v>1095.741</c:v>
                </c:pt>
                <c:pt idx="25">
                  <c:v>990.96600000000012</c:v>
                </c:pt>
                <c:pt idx="26">
                  <c:v>1010.4559999999999</c:v>
                </c:pt>
                <c:pt idx="27">
                  <c:v>998.05600000000004</c:v>
                </c:pt>
                <c:pt idx="28">
                  <c:v>1064.6309999999999</c:v>
                </c:pt>
                <c:pt idx="29">
                  <c:v>1126.1200000000001</c:v>
                </c:pt>
                <c:pt idx="30">
                  <c:v>1242.0619999999999</c:v>
                </c:pt>
                <c:pt idx="31">
                  <c:v>1335.444</c:v>
                </c:pt>
                <c:pt idx="32">
                  <c:v>1386.615</c:v>
                </c:pt>
                <c:pt idx="33">
                  <c:v>1354.595</c:v>
                </c:pt>
                <c:pt idx="34">
                  <c:v>1362.2150000000001</c:v>
                </c:pt>
                <c:pt idx="35">
                  <c:v>1359.702</c:v>
                </c:pt>
                <c:pt idx="36">
                  <c:v>903.66499999999996</c:v>
                </c:pt>
                <c:pt idx="37">
                  <c:v>792.59100000000001</c:v>
                </c:pt>
                <c:pt idx="38">
                  <c:v>798.10300000000007</c:v>
                </c:pt>
                <c:pt idx="39">
                  <c:v>785.93099999999993</c:v>
                </c:pt>
                <c:pt idx="40">
                  <c:v>829.66300000000001</c:v>
                </c:pt>
                <c:pt idx="41">
                  <c:v>741.279</c:v>
                </c:pt>
                <c:pt idx="42">
                  <c:v>800.75699999999995</c:v>
                </c:pt>
                <c:pt idx="43">
                  <c:v>853.12</c:v>
                </c:pt>
                <c:pt idx="44">
                  <c:v>726.81799999999998</c:v>
                </c:pt>
                <c:pt idx="45">
                  <c:v>766.2</c:v>
                </c:pt>
                <c:pt idx="46">
                  <c:v>824.74699999999996</c:v>
                </c:pt>
                <c:pt idx="47">
                  <c:v>870.83999999999992</c:v>
                </c:pt>
                <c:pt idx="48">
                  <c:v>952.44599999999991</c:v>
                </c:pt>
                <c:pt idx="49">
                  <c:v>1028.9880000000001</c:v>
                </c:pt>
                <c:pt idx="50">
                  <c:v>1111.691</c:v>
                </c:pt>
                <c:pt idx="51">
                  <c:v>947.86599999999999</c:v>
                </c:pt>
                <c:pt idx="52">
                  <c:v>948.12</c:v>
                </c:pt>
                <c:pt idx="53">
                  <c:v>945.79100000000005</c:v>
                </c:pt>
                <c:pt idx="54">
                  <c:v>837.13099999999997</c:v>
                </c:pt>
                <c:pt idx="55">
                  <c:v>873.34900000000005</c:v>
                </c:pt>
                <c:pt idx="56">
                  <c:v>942.06399999999996</c:v>
                </c:pt>
                <c:pt idx="57">
                  <c:v>829.85299999999995</c:v>
                </c:pt>
                <c:pt idx="58">
                  <c:v>755.43899999999996</c:v>
                </c:pt>
                <c:pt idx="59">
                  <c:v>762.40200000000004</c:v>
                </c:pt>
                <c:pt idx="60">
                  <c:v>776.77700000000004</c:v>
                </c:pt>
                <c:pt idx="61">
                  <c:v>791.36300000000006</c:v>
                </c:pt>
                <c:pt idx="62">
                  <c:v>806.048</c:v>
                </c:pt>
                <c:pt idx="63">
                  <c:v>821.18499999999995</c:v>
                </c:pt>
                <c:pt idx="64">
                  <c:v>841.31799999999998</c:v>
                </c:pt>
                <c:pt idx="65">
                  <c:v>766.17700000000002</c:v>
                </c:pt>
                <c:pt idx="66">
                  <c:v>828.03300000000002</c:v>
                </c:pt>
                <c:pt idx="67">
                  <c:v>894.33399999999995</c:v>
                </c:pt>
                <c:pt idx="68">
                  <c:v>965.72</c:v>
                </c:pt>
                <c:pt idx="69">
                  <c:v>1043.3689999999999</c:v>
                </c:pt>
                <c:pt idx="70">
                  <c:v>1080.3810000000001</c:v>
                </c:pt>
                <c:pt idx="71">
                  <c:v>1080.3810000000001</c:v>
                </c:pt>
                <c:pt idx="72">
                  <c:v>1080.3810000000001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4CC-44EC-AC2D-CB8BE024B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5994687"/>
        <c:axId val="1085209775"/>
      </c:scatterChart>
      <c:valAx>
        <c:axId val="101599468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85209775"/>
        <c:crosses val="autoZero"/>
        <c:crossBetween val="midCat"/>
      </c:valAx>
      <c:valAx>
        <c:axId val="10852097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159946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809419340510196E-2"/>
          <c:y val="0.17539180288487397"/>
          <c:w val="0.85663732795163383"/>
          <c:h val="0.63083955659206015"/>
        </c:manualLayout>
      </c:layout>
      <c:scatterChart>
        <c:scatterStyle val="lineMarker"/>
        <c:varyColors val="0"/>
        <c:ser>
          <c:idx val="0"/>
          <c:order val="0"/>
          <c:tx>
            <c:v>Computed Gradient</c:v>
          </c:tx>
          <c:spPr>
            <a:ln w="28575" cap="rnd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yVal>
            <c:numRef>
              <c:f>Sheet1!$U$59:$U$131</c:f>
              <c:numCache>
                <c:formatCode>General</c:formatCode>
                <c:ptCount val="7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-29.572341058571372</c:v>
                </c:pt>
                <c:pt idx="17">
                  <c:v>-115.60701817474897</c:v>
                </c:pt>
                <c:pt idx="18">
                  <c:v>78.914629993640716</c:v>
                </c:pt>
                <c:pt idx="19">
                  <c:v>34.838565452720793</c:v>
                </c:pt>
                <c:pt idx="20">
                  <c:v>47.624501110449756</c:v>
                </c:pt>
                <c:pt idx="21">
                  <c:v>48.211580155448715</c:v>
                </c:pt>
                <c:pt idx="22">
                  <c:v>30.917508943515912</c:v>
                </c:pt>
                <c:pt idx="23">
                  <c:v>30.628341843605433</c:v>
                </c:pt>
                <c:pt idx="24">
                  <c:v>43.666233464442641</c:v>
                </c:pt>
                <c:pt idx="25">
                  <c:v>-21.807116226800161</c:v>
                </c:pt>
                <c:pt idx="26">
                  <c:v>-35.877301418933762</c:v>
                </c:pt>
                <c:pt idx="27">
                  <c:v>-4.6214140391856011</c:v>
                </c:pt>
                <c:pt idx="28">
                  <c:v>8.1016430259535976</c:v>
                </c:pt>
                <c:pt idx="29">
                  <c:v>20.399010250504325</c:v>
                </c:pt>
                <c:pt idx="30">
                  <c:v>-3.642033150871915</c:v>
                </c:pt>
                <c:pt idx="31">
                  <c:v>2.348882190740964</c:v>
                </c:pt>
                <c:pt idx="32">
                  <c:v>8.6867765804459207</c:v>
                </c:pt>
                <c:pt idx="33">
                  <c:v>2.5793656150386424</c:v>
                </c:pt>
                <c:pt idx="34">
                  <c:v>2.5139303149432801</c:v>
                </c:pt>
                <c:pt idx="35">
                  <c:v>2.5139303149432801</c:v>
                </c:pt>
                <c:pt idx="36">
                  <c:v>-94.693129161093267</c:v>
                </c:pt>
                <c:pt idx="37">
                  <c:v>-111.30485469321407</c:v>
                </c:pt>
                <c:pt idx="38">
                  <c:v>-80.470408707055682</c:v>
                </c:pt>
                <c:pt idx="39">
                  <c:v>-10.240742340412801</c:v>
                </c:pt>
                <c:pt idx="40">
                  <c:v>-10.205760709372402</c:v>
                </c:pt>
                <c:pt idx="41">
                  <c:v>-9.9688791867504012</c:v>
                </c:pt>
                <c:pt idx="42">
                  <c:v>-9.8721864443672036</c:v>
                </c:pt>
                <c:pt idx="43">
                  <c:v>-26.456559880267761</c:v>
                </c:pt>
                <c:pt idx="44">
                  <c:v>-26.165037310693286</c:v>
                </c:pt>
                <c:pt idx="45">
                  <c:v>-26.67613853777776</c:v>
                </c:pt>
                <c:pt idx="46">
                  <c:v>-26.519026697059367</c:v>
                </c:pt>
                <c:pt idx="47">
                  <c:v>13.210933620794558</c:v>
                </c:pt>
                <c:pt idx="48">
                  <c:v>2.0288511999335954</c:v>
                </c:pt>
                <c:pt idx="49">
                  <c:v>1.9923588592784758</c:v>
                </c:pt>
                <c:pt idx="50">
                  <c:v>2.1853523066975966</c:v>
                </c:pt>
                <c:pt idx="51">
                  <c:v>2.0032630687307207</c:v>
                </c:pt>
                <c:pt idx="52">
                  <c:v>2.3299856423203202</c:v>
                </c:pt>
                <c:pt idx="53">
                  <c:v>2.3299856423203202</c:v>
                </c:pt>
                <c:pt idx="54">
                  <c:v>-34.590892332405041</c:v>
                </c:pt>
                <c:pt idx="55">
                  <c:v>-37.609966920162641</c:v>
                </c:pt>
                <c:pt idx="56">
                  <c:v>2.153215719770718</c:v>
                </c:pt>
                <c:pt idx="57">
                  <c:v>-37.358631729914727</c:v>
                </c:pt>
                <c:pt idx="58">
                  <c:v>-36.778893855138882</c:v>
                </c:pt>
                <c:pt idx="59">
                  <c:v>-37.17244925551784</c:v>
                </c:pt>
                <c:pt idx="60">
                  <c:v>-37.22076374866576</c:v>
                </c:pt>
                <c:pt idx="61">
                  <c:v>-37.273651546057764</c:v>
                </c:pt>
                <c:pt idx="62">
                  <c:v>-37.041115995201757</c:v>
                </c:pt>
                <c:pt idx="63">
                  <c:v>-49.532178108616158</c:v>
                </c:pt>
                <c:pt idx="64">
                  <c:v>-49.741689985204076</c:v>
                </c:pt>
                <c:pt idx="65">
                  <c:v>-49.755223528693193</c:v>
                </c:pt>
                <c:pt idx="66">
                  <c:v>-49.962992844022786</c:v>
                </c:pt>
                <c:pt idx="67">
                  <c:v>-10.194855818575357</c:v>
                </c:pt>
                <c:pt idx="68">
                  <c:v>-14.756691720364639</c:v>
                </c:pt>
                <c:pt idx="69">
                  <c:v>-14.831338042250641</c:v>
                </c:pt>
                <c:pt idx="70">
                  <c:v>-14.82435230694808</c:v>
                </c:pt>
                <c:pt idx="71">
                  <c:v>-14.82435230694808</c:v>
                </c:pt>
                <c:pt idx="72">
                  <c:v>-14.82435230694808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6B0-4C26-84FF-3AB4DBCAF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5470319"/>
        <c:axId val="1315449519"/>
      </c:scatterChart>
      <c:valAx>
        <c:axId val="1315470319"/>
        <c:scaling>
          <c:orientation val="minMax"/>
          <c:max val="60"/>
          <c:min val="0"/>
        </c:scaling>
        <c:delete val="0"/>
        <c:axPos val="b"/>
        <c:majorTickMark val="none"/>
        <c:minorTickMark val="none"/>
        <c:tickLblPos val="none"/>
        <c:spPr>
          <a:noFill/>
          <a:ln w="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400" b="0" i="0" u="none" strike="noStrike" kern="1200" baseline="0">
                <a:solidFill>
                  <a:schemeClr val="tx1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defRPr>
            </a:pPr>
            <a:endParaRPr lang="en-US"/>
          </a:p>
        </c:txPr>
        <c:crossAx val="1315449519"/>
        <c:crosses val="autoZero"/>
        <c:crossBetween val="midCat"/>
        <c:majorUnit val="20"/>
      </c:valAx>
      <c:valAx>
        <c:axId val="1315449519"/>
        <c:scaling>
          <c:orientation val="minMax"/>
          <c:max val="100"/>
          <c:min val="-125"/>
        </c:scaling>
        <c:delete val="1"/>
        <c:axPos val="l"/>
        <c:numFmt formatCode="General" sourceLinked="1"/>
        <c:majorTickMark val="in"/>
        <c:minorTickMark val="none"/>
        <c:tickLblPos val="none"/>
        <c:crossAx val="1315470319"/>
        <c:crosses val="autoZero"/>
        <c:crossBetween val="midCat"/>
        <c:majorUnit val="10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4400">
          <a:solidFill>
            <a:schemeClr val="tx1"/>
          </a:solidFill>
          <a:latin typeface="Linux Libertine" panose="02000503000000000000" pitchFamily="2" charset="0"/>
          <a:ea typeface="Linux Libertine" panose="02000503000000000000" pitchFamily="2" charset="0"/>
          <a:cs typeface="Linux Libertine" panose="02000503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6DCA8-33B1-4437-A9CF-6C8C04B6AD95}" type="datetimeFigureOut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7855F-B360-469C-8576-292554DA69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225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5483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Second, to train the DNN online, it requires powerful computing devices but </a:t>
            </a:r>
            <a:br>
              <a:rPr lang="en-US" altLang="ko-KR" dirty="0"/>
            </a:br>
            <a:r>
              <a:rPr lang="en-US" altLang="ko-KR" dirty="0"/>
              <a:t>the computing power at the streamer-side is heterogeneous.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Instead, we can leverage the computing power at the ingest server which is typically a cloud environment with ample computing resource.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However, the challenge</a:t>
            </a:r>
            <a:r>
              <a:rPr lang="en-US" altLang="ko-KR" baseline="0" dirty="0"/>
              <a:t> is that </a:t>
            </a:r>
            <a:r>
              <a:rPr lang="en-US" altLang="ko-KR" dirty="0"/>
              <a:t>ground-truth labels for online training are not available at the media server.</a:t>
            </a:r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167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To address the challenge, we rely on our key observation that even a fraction of ground truth labels are sufficient for online training.</a:t>
            </a:r>
          </a:p>
          <a:p>
            <a:endParaRPr lang="en-US" altLang="ko-KR" dirty="0"/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First, because video frames bear large redundancy, </a:t>
            </a:r>
            <a:br>
              <a:rPr lang="en-US" altLang="ko-KR" dirty="0"/>
            </a:br>
            <a:r>
              <a:rPr lang="en-US" altLang="ko-KR" dirty="0"/>
              <a:t>training with only a subset of frames still produces almost the same quality gain</a:t>
            </a:r>
            <a:br>
              <a:rPr lang="en-US" altLang="ko-KR" dirty="0"/>
            </a:br>
            <a:r>
              <a:rPr lang="en-US" altLang="ko-KR" dirty="0"/>
              <a:t>compared to having all frames. </a:t>
            </a:r>
          </a:p>
          <a:p>
            <a:endParaRPr lang="en-US" altLang="ko-KR" dirty="0"/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Second, in addition to sampling of frames, </a:t>
            </a:r>
          </a:p>
          <a:p>
            <a:r>
              <a:rPr lang="en-US" altLang="ko-KR" dirty="0"/>
              <a:t>training with a fraction of ground truth labels, namely the patches, </a:t>
            </a:r>
            <a:br>
              <a:rPr lang="en-US" altLang="ko-KR" dirty="0"/>
            </a:br>
            <a:r>
              <a:rPr lang="en-US" altLang="ko-KR" dirty="0"/>
              <a:t>still provides significant training gain.</a:t>
            </a:r>
          </a:p>
          <a:p>
            <a:endParaRPr lang="en-US" altLang="ko-KR" dirty="0"/>
          </a:p>
          <a:p>
            <a:r>
              <a:rPr lang="en-US" altLang="ko-KR" dirty="0"/>
              <a:t>Combining these two factors, we can transmit ground truth labels to the media server</a:t>
            </a:r>
          </a:p>
          <a:p>
            <a:r>
              <a:rPr lang="en-US" altLang="ko-KR" dirty="0"/>
              <a:t>using fairly small amount of bandwidth. 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For example, sending 5% of frame for every 2 seconds with JPEG compression </a:t>
            </a:r>
            <a:br>
              <a:rPr lang="en-US" altLang="ko-KR" dirty="0"/>
            </a:br>
            <a:r>
              <a:rPr lang="en-US" altLang="ko-KR" dirty="0"/>
              <a:t>requires only 124 (</a:t>
            </a:r>
            <a:r>
              <a:rPr lang="en-US" altLang="ko-KR" dirty="0" err="1"/>
              <a:t>killo</a:t>
            </a:r>
            <a:r>
              <a:rPr lang="en-US" altLang="ko-KR" dirty="0"/>
              <a:t> bit per second) (Kbps).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1923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Leveraging this, (click)</a:t>
            </a:r>
            <a:br>
              <a:rPr lang="en-US" altLang="ko-KR" dirty="0"/>
            </a:br>
            <a:r>
              <a:rPr lang="en-US" altLang="ko-KR" dirty="0"/>
              <a:t>our solution is that the streamer sends fractional training data to the ingest server.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6142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/>
              <a:t>To explain in detail, </a:t>
            </a:r>
            <a:br>
              <a:rPr lang="en-US" altLang="ko-KR" baseline="0" dirty="0"/>
            </a:br>
            <a:r>
              <a:rPr lang="en-US" altLang="ko-KR" baseline="0" dirty="0" err="1"/>
              <a:t>LiveNAS</a:t>
            </a:r>
            <a:r>
              <a:rPr lang="en-US" altLang="ko-KR" baseline="0" dirty="0"/>
              <a:t> operates both at the streamer and the server-side.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At the streamer-side, (click)</a:t>
            </a:r>
          </a:p>
          <a:p>
            <a:r>
              <a:rPr lang="en-US" altLang="ko-KR" baseline="0" dirty="0"/>
              <a:t>the camera captures the high-quality stream before its compression</a:t>
            </a:r>
          </a:p>
          <a:p>
            <a:r>
              <a:rPr lang="en-US" altLang="ko-KR" baseline="0" dirty="0"/>
              <a:t>(click)</a:t>
            </a:r>
          </a:p>
          <a:p>
            <a:r>
              <a:rPr lang="en-US" altLang="ko-KR" baseline="0" dirty="0"/>
              <a:t>and </a:t>
            </a:r>
            <a:r>
              <a:rPr lang="en-US" altLang="ko-KR" baseline="0" dirty="0" err="1"/>
              <a:t>LiveNAS</a:t>
            </a:r>
            <a:r>
              <a:rPr lang="en-US" altLang="ko-KR" baseline="0" dirty="0"/>
              <a:t> samples partial high-resolution data which is used for training. </a:t>
            </a:r>
          </a:p>
          <a:p>
            <a:r>
              <a:rPr lang="en-US" altLang="ko-KR" baseline="0" dirty="0"/>
              <a:t>(click)</a:t>
            </a:r>
          </a:p>
          <a:p>
            <a:r>
              <a:rPr lang="en-US" altLang="ko-KR" baseline="0" dirty="0"/>
              <a:t>Then, the streamer sends the sampled training data patches along with the compressed live video frames. </a:t>
            </a:r>
          </a:p>
          <a:p>
            <a:endParaRPr lang="en-US" altLang="ko-KR" baseline="0" dirty="0"/>
          </a:p>
          <a:p>
            <a:r>
              <a:rPr lang="en-US" altLang="ko-KR" baseline="0" dirty="0"/>
              <a:t>At the media server, </a:t>
            </a:r>
            <a:br>
              <a:rPr lang="en-US" altLang="ko-KR" baseline="0" dirty="0"/>
            </a:br>
            <a:r>
              <a:rPr lang="en-US" altLang="ko-KR" baseline="0" dirty="0"/>
              <a:t>the online training (click) and super-resolution inference (click) operate in parallel.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/>
              <a:t>The online training learns new features of a video stream online (click)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/>
              <a:t>with received patches from the streamer, (click)</a:t>
            </a:r>
            <a:br>
              <a:rPr lang="en-US" altLang="ko-KR" baseline="0" dirty="0"/>
            </a:br>
            <a:r>
              <a:rPr lang="en-US" altLang="ko-KR" baseline="0" dirty="0"/>
              <a:t>and updates the freshly trained DNN to super-resolution processor.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5E2D3-4F04-44D9-84D8-8B58994F44CC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5014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online training approach however involves solving non-trivial challenges.</a:t>
            </a:r>
          </a:p>
          <a:p>
            <a:endParaRPr lang="en-US" altLang="ko-KR" dirty="0"/>
          </a:p>
          <a:p>
            <a:r>
              <a:rPr lang="en-US" altLang="ko-KR" dirty="0"/>
              <a:t>First, (click) the high-quality patches that a client transmits </a:t>
            </a:r>
          </a:p>
          <a:p>
            <a:r>
              <a:rPr lang="en-US" altLang="ko-KR" dirty="0"/>
              <a:t>share the ingest-side bandwidth with live video. (click) </a:t>
            </a:r>
            <a:br>
              <a:rPr lang="en-US" altLang="ko-KR" dirty="0"/>
            </a:br>
            <a:r>
              <a:rPr lang="en-US" altLang="ko-KR" dirty="0"/>
              <a:t>Allocating large bandwidth for training patches can improve super-resolution. </a:t>
            </a:r>
            <a:br>
              <a:rPr lang="en-US" altLang="ko-KR" dirty="0"/>
            </a:br>
            <a:r>
              <a:rPr lang="en-US" altLang="ko-KR" dirty="0"/>
              <a:t>However, it leaves less bandwidth for live video, which can cause quality degradation.</a:t>
            </a:r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address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challenge we introduce the quality-optimizing scheduler </a:t>
            </a:r>
            <a:br>
              <a:rPr lang="en-US" altLang="ko-KR" dirty="0"/>
            </a:br>
            <a:r>
              <a:rPr lang="en-US" altLang="ko-KR" dirty="0"/>
              <a:t>that effectively balances the allocation of uplink bandwidth between training patches and live video. </a:t>
            </a:r>
          </a:p>
          <a:p>
            <a:endParaRPr lang="en-US" altLang="ko-KR" dirty="0"/>
          </a:p>
          <a:p>
            <a:r>
              <a:rPr lang="en-US" altLang="ko-KR" dirty="0"/>
              <a:t>Second, (click) ingest server must support large number of streams.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For example, there are average 90 thousand concurrent streams on Twitch. </a:t>
            </a:r>
          </a:p>
          <a:p>
            <a:r>
              <a:rPr lang="en-US" altLang="ko-KR" dirty="0"/>
              <a:t>If we naively dedicate one GPU for online training to each stream,</a:t>
            </a:r>
          </a:p>
          <a:p>
            <a:r>
              <a:rPr lang="en-US" altLang="ko-KR" dirty="0" err="1"/>
              <a:t>LiveNAS</a:t>
            </a:r>
            <a:r>
              <a:rPr lang="en-US" altLang="ko-KR" dirty="0"/>
              <a:t> can only provide benefit of online training to the limited number of concurrent streams. </a:t>
            </a:r>
          </a:p>
          <a:p>
            <a:endParaRPr lang="en-US" altLang="ko-KR" dirty="0"/>
          </a:p>
          <a:p>
            <a:r>
              <a:rPr lang="en-US" altLang="ko-KR" dirty="0"/>
              <a:t>Therefore, efficient resource use for online training is required.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To address the challenge we introduce the content-adaptive trainer. </a:t>
            </a:r>
          </a:p>
          <a:p>
            <a:endParaRPr lang="en-US" altLang="ko-KR" dirty="0"/>
          </a:p>
          <a:p>
            <a:r>
              <a:rPr lang="en-US" altLang="ko-KR" dirty="0"/>
              <a:t>Now, I’ll briefly explain the two design components.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0873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goal of quality optimizing scheduler,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en-US" altLang="ko-KR" dirty="0"/>
              <a:t>is to allocate bandwidth use between the video and training patches</a:t>
            </a:r>
          </a:p>
          <a:p>
            <a:r>
              <a:rPr lang="en-US" altLang="ko-KR" dirty="0"/>
              <a:t>that results in maximum video quality.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Since we observe that the optimization goal is concave function, </a:t>
            </a:r>
          </a:p>
          <a:p>
            <a:r>
              <a:rPr lang="en-US" altLang="ko-KR" dirty="0"/>
              <a:t>our quality-optimizing scheduler applies gradient ascent </a:t>
            </a:r>
            <a:br>
              <a:rPr lang="en-US" altLang="ko-KR" dirty="0"/>
            </a:br>
            <a:r>
              <a:rPr lang="en-US" altLang="ko-KR" dirty="0"/>
              <a:t>to find patch bitrate that leads to the maximum video quality </a:t>
            </a:r>
            <a:br>
              <a:rPr lang="en-US" altLang="ko-KR" dirty="0"/>
            </a:br>
            <a:r>
              <a:rPr lang="en-US" altLang="ko-KR" dirty="0"/>
              <a:t>(click)</a:t>
            </a:r>
          </a:p>
          <a:p>
            <a:r>
              <a:rPr lang="en-US" altLang="ko-KR" dirty="0"/>
              <a:t>then the scheduler updates the target bitrate of patch and video respectively. 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6037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goal of content-adaptive trainer is to improve the resource efficiency of the online training. 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Our content-adaptive trainer suspends the training when it detects the saturation in the</a:t>
            </a:r>
            <a:r>
              <a:rPr lang="en-US" altLang="ko-KR" baseline="0" dirty="0"/>
              <a:t> </a:t>
            </a:r>
            <a:r>
              <a:rPr lang="en-US" altLang="ko-KR" dirty="0"/>
              <a:t>training gain </a:t>
            </a:r>
            <a:br>
              <a:rPr lang="en-US" altLang="ko-KR" dirty="0"/>
            </a:br>
            <a:r>
              <a:rPr lang="en-US" altLang="ko-KR" dirty="0"/>
              <a:t>and resumes training when it detects the scene or content change.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In this way, </a:t>
            </a:r>
            <a:r>
              <a:rPr lang="en-US" altLang="ko-KR" dirty="0" err="1"/>
              <a:t>LiveNAS</a:t>
            </a:r>
            <a:r>
              <a:rPr lang="en-US" altLang="ko-KR" dirty="0"/>
              <a:t> is able to adapt the amount of training time to the real-time quality gain.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9715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Putting the design components all together,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here is the overview of </a:t>
            </a:r>
            <a:r>
              <a:rPr lang="en-US" altLang="ko-KR" dirty="0" err="1"/>
              <a:t>LiveNAS</a:t>
            </a:r>
            <a:r>
              <a:rPr lang="en-US" altLang="ko-KR" dirty="0"/>
              <a:t> system.</a:t>
            </a:r>
            <a:br>
              <a:rPr lang="en-US" altLang="ko-KR" dirty="0"/>
            </a:br>
            <a:r>
              <a:rPr lang="en-US" altLang="ko-KR" dirty="0"/>
              <a:t>There are two additional design components </a:t>
            </a:r>
            <a:br>
              <a:rPr lang="en-US" altLang="ko-KR" dirty="0"/>
            </a:br>
            <a:r>
              <a:rPr lang="en-US" altLang="ko-KR" dirty="0"/>
              <a:t>that I have not talked about in this video, </a:t>
            </a:r>
            <a:br>
              <a:rPr lang="en-US" altLang="ko-KR" dirty="0"/>
            </a:br>
            <a:r>
              <a:rPr lang="en-US" altLang="ko-KR" dirty="0"/>
              <a:t>but they are explained in the 20 minute video. 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 err="1"/>
              <a:t>LiveNAS</a:t>
            </a:r>
            <a:r>
              <a:rPr lang="en-US" altLang="ko-KR" dirty="0"/>
              <a:t> is implemented on top of the state-of-the-art open-source ingest framework, WebRTC.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Besides the WebRTC, </a:t>
            </a:r>
            <a:r>
              <a:rPr lang="en-US" altLang="ko-KR" dirty="0" err="1"/>
              <a:t>LiveNAS</a:t>
            </a:r>
            <a:r>
              <a:rPr lang="en-US" altLang="ko-KR" dirty="0"/>
              <a:t> design components can be implemented on top of </a:t>
            </a:r>
            <a:br>
              <a:rPr lang="en-US" altLang="ko-KR" dirty="0"/>
            </a:br>
            <a:r>
              <a:rPr lang="en-US" altLang="ko-KR" dirty="0"/>
              <a:t>any ingest framework since it is agnostic to video codec and transport layer.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4203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We evaluated </a:t>
            </a:r>
            <a:r>
              <a:rPr lang="en-US" altLang="ko-KR" dirty="0" err="1"/>
              <a:t>LiveNAS</a:t>
            </a:r>
            <a:r>
              <a:rPr lang="en-US" altLang="ko-KR" dirty="0"/>
              <a:t> by answering the following three questions.</a:t>
            </a:r>
            <a:br>
              <a:rPr lang="en-US" altLang="ko-KR" dirty="0"/>
            </a:br>
            <a:r>
              <a:rPr lang="en-US" altLang="ko-KR" dirty="0"/>
              <a:t>I will not go in to the details, since it is explained in the 20 minute video.</a:t>
            </a:r>
          </a:p>
          <a:p>
            <a:endParaRPr lang="en-US" altLang="ko-KR" dirty="0"/>
          </a:p>
          <a:p>
            <a:r>
              <a:rPr lang="en-US" altLang="ko-KR" dirty="0"/>
              <a:t>To summarize the results, 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First, </a:t>
            </a:r>
            <a:r>
              <a:rPr lang="en-US" altLang="ko-KR" dirty="0" err="1"/>
              <a:t>LiveNAS</a:t>
            </a:r>
            <a:r>
              <a:rPr lang="en-US" altLang="ko-KR" dirty="0"/>
              <a:t> outperforms WebRTC by avg. 1.96 dB in PSNR under a constrained network environment.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Second, </a:t>
            </a:r>
            <a:r>
              <a:rPr lang="en-US" altLang="ko-KR" dirty="0" err="1"/>
              <a:t>LiveNAS</a:t>
            </a:r>
            <a:r>
              <a:rPr lang="en-US" altLang="ko-KR" dirty="0"/>
              <a:t> delivers reliable quality gain with using only 25% of GPU resource compared to continuous training.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Finally, </a:t>
            </a:r>
            <a:r>
              <a:rPr lang="en-US" altLang="ko-KR" dirty="0" err="1"/>
              <a:t>LiveNAS</a:t>
            </a:r>
            <a:r>
              <a:rPr lang="en-US" altLang="ko-KR" dirty="0"/>
              <a:t> produces 12-69% </a:t>
            </a:r>
            <a:r>
              <a:rPr lang="en-US" altLang="ko-KR" dirty="0" err="1"/>
              <a:t>QoE</a:t>
            </a:r>
            <a:r>
              <a:rPr lang="en-US" altLang="ko-KR" dirty="0"/>
              <a:t> improvement for live stream viewers. 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8405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Before ending this talk, (click) I would like to show you a demo. </a:t>
            </a:r>
          </a:p>
          <a:p>
            <a:r>
              <a:rPr lang="en-US" altLang="ko-KR" dirty="0"/>
              <a:t>The left half is what WebRTC delivers under a network constrained environment. </a:t>
            </a:r>
          </a:p>
          <a:p>
            <a:r>
              <a:rPr lang="en-US" altLang="ko-KR" dirty="0"/>
              <a:t>And the right half is what </a:t>
            </a:r>
            <a:r>
              <a:rPr lang="en-US" altLang="ko-KR" dirty="0" err="1"/>
              <a:t>LiveNAS</a:t>
            </a:r>
            <a:r>
              <a:rPr lang="en-US" altLang="ko-KR" dirty="0"/>
              <a:t> delivers under the same environment. </a:t>
            </a:r>
          </a:p>
          <a:p>
            <a:r>
              <a:rPr lang="en-US" altLang="ko-KR" dirty="0"/>
              <a:t>You can see that video is much clear in </a:t>
            </a:r>
            <a:r>
              <a:rPr lang="en-US" altLang="ko-KR" dirty="0" err="1"/>
              <a:t>LiveNAS</a:t>
            </a:r>
            <a:r>
              <a:rPr lang="en-US" altLang="ko-KR" dirty="0"/>
              <a:t>. 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866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Live video traffic has experienced a rapid growth with the rise of live streaming services </a:t>
            </a:r>
            <a:br>
              <a:rPr lang="en-US" altLang="ko-KR" dirty="0"/>
            </a:br>
            <a:r>
              <a:rPr lang="en-US" altLang="ko-KR" dirty="0"/>
              <a:t>such as YouTube and Twitch. </a:t>
            </a:r>
          </a:p>
          <a:p>
            <a:endParaRPr lang="en-US" altLang="ko-KR" dirty="0"/>
          </a:p>
          <a:p>
            <a:r>
              <a:rPr lang="en-US" altLang="ko-KR" dirty="0"/>
              <a:t>With the number of streamers and viewers on the fast rise, </a:t>
            </a:r>
            <a:br>
              <a:rPr lang="en-US" altLang="ko-KR" dirty="0"/>
            </a:br>
            <a:r>
              <a:rPr lang="en-US" altLang="ko-KR" dirty="0"/>
              <a:t>supporting high-quality live streaming has become evermore critical.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973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To sum up, I have briefly talked about three things in this talk.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First, </a:t>
            </a:r>
            <a:r>
              <a:rPr lang="en-US" altLang="ko-KR" dirty="0" err="1"/>
              <a:t>LiveNAS</a:t>
            </a:r>
            <a:r>
              <a:rPr lang="en-US" altLang="ko-KR" dirty="0"/>
              <a:t> is a new live video ingest framework that enhances the original stream’s quality via online learning.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Second, </a:t>
            </a:r>
            <a:r>
              <a:rPr lang="en-US" altLang="ko-KR" dirty="0" err="1"/>
              <a:t>LiveNAS</a:t>
            </a:r>
            <a:r>
              <a:rPr lang="en-US" altLang="ko-KR" dirty="0"/>
              <a:t> introduces novel design components including quality-optimizing scheduler and content-adaptive trainer.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Finally, </a:t>
            </a:r>
            <a:r>
              <a:rPr lang="en-US" altLang="ko-KR" dirty="0" err="1"/>
              <a:t>LiveNAS</a:t>
            </a:r>
            <a:r>
              <a:rPr lang="en-US" altLang="ko-KR" dirty="0"/>
              <a:t> produces significant (12%-69%) </a:t>
            </a:r>
            <a:r>
              <a:rPr lang="en-US" altLang="ko-KR" dirty="0" err="1"/>
              <a:t>QoE</a:t>
            </a:r>
            <a:r>
              <a:rPr lang="en-US" altLang="ko-KR" dirty="0"/>
              <a:t> improvement for live stream viewers.  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aseline="0" dirty="0"/>
              <a:t>More information can be found in our website.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Thank you for your attention and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If you have any questions, I’ll be happy to take them during the live Q&amp;A session.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514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Live streaming systems consist of two main components. </a:t>
            </a:r>
          </a:p>
          <a:p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First, the ingest side concerns the delivery of live video from original streamer to a media server.</a:t>
            </a:r>
          </a:p>
          <a:p>
            <a:endParaRPr lang="en-US" altLang="ko-KR" dirty="0"/>
          </a:p>
          <a:p>
            <a:r>
              <a:rPr lang="en-US" altLang="ko-KR" dirty="0"/>
              <a:t>When the streamer uploads a high-quality live video to the media server,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the media server transcodes the ingest stream into video chunks with multiple different low qualities. </a:t>
            </a:r>
          </a:p>
          <a:p>
            <a:endParaRPr lang="en-US" altLang="ko-KR" dirty="0"/>
          </a:p>
          <a:p>
            <a:r>
              <a:rPr lang="en-US" altLang="ko-KR" dirty="0"/>
              <a:t>(wait &amp; click)</a:t>
            </a:r>
          </a:p>
          <a:p>
            <a:r>
              <a:rPr lang="en-US" altLang="ko-KR" dirty="0"/>
              <a:t>Second, at the distribution side, </a:t>
            </a:r>
          </a:p>
          <a:p>
            <a:r>
              <a:rPr lang="en-US" altLang="ko-KR" dirty="0"/>
              <a:t>(click) </a:t>
            </a:r>
          </a:p>
          <a:p>
            <a:r>
              <a:rPr lang="en-US" altLang="ko-KR" dirty="0"/>
              <a:t>content distribution servers use adaptive bitrate streaming</a:t>
            </a:r>
          </a:p>
          <a:p>
            <a:r>
              <a:rPr lang="en-US" altLang="ko-KR" dirty="0"/>
              <a:t>to optimize the quality of experience and scale across thousands of concurrent viewers. </a:t>
            </a:r>
            <a:endParaRPr lang="ko-KR" altLang="en-US" dirty="0"/>
          </a:p>
          <a:p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5812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However, there still exist key limitations in an end-to-end live video delivery.</a:t>
            </a:r>
          </a:p>
          <a:p>
            <a:br>
              <a:rPr lang="en-US" altLang="ko-KR" dirty="0"/>
            </a:br>
            <a:r>
              <a:rPr lang="en-US" altLang="ko-KR" dirty="0"/>
              <a:t>The stream quality is fundamentally constrained by </a:t>
            </a:r>
          </a:p>
          <a:p>
            <a:r>
              <a:rPr lang="en-US" altLang="ko-KR" dirty="0"/>
              <a:t>(click) </a:t>
            </a:r>
            <a:br>
              <a:rPr lang="en-US" altLang="ko-KR" dirty="0"/>
            </a:br>
            <a:r>
              <a:rPr lang="en-US" altLang="ko-KR" dirty="0"/>
              <a:t>the streamer’s uplink bandwidth</a:t>
            </a:r>
          </a:p>
          <a:p>
            <a:r>
              <a:rPr lang="en-US" altLang="ko-KR" dirty="0"/>
              <a:t>(click) </a:t>
            </a:r>
            <a:br>
              <a:rPr lang="en-US" altLang="ko-KR" dirty="0"/>
            </a:br>
            <a:r>
              <a:rPr lang="en-US" altLang="ko-KR" dirty="0"/>
              <a:t>and its computational capacity. </a:t>
            </a:r>
            <a:endParaRPr lang="ko-KR" altLang="en-US" dirty="0"/>
          </a:p>
          <a:p>
            <a:r>
              <a:rPr lang="en-US" altLang="ko-KR" dirty="0"/>
              <a:t>(click)</a:t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3437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example, if the network bandwidth between the streamer and the media server is scarce, (click)</a:t>
            </a:r>
          </a:p>
          <a:p>
            <a:r>
              <a:rPr lang="en-US" altLang="ko-KR" dirty="0"/>
              <a:t>or if the</a:t>
            </a:r>
            <a:r>
              <a:rPr lang="ko-KR" altLang="en-US" dirty="0"/>
              <a:t> </a:t>
            </a:r>
            <a:r>
              <a:rPr lang="en-US" altLang="ko-KR" dirty="0"/>
              <a:t>streamer lacks computing power on their devices to encode live stream in real-time, (click)</a:t>
            </a:r>
            <a:br>
              <a:rPr lang="en-US" altLang="ko-KR" dirty="0"/>
            </a:br>
            <a:r>
              <a:rPr lang="en-US" altLang="ko-KR" dirty="0"/>
              <a:t>the ingest stream quality suffers by limiting the transcoded options (click) , </a:t>
            </a:r>
          </a:p>
          <a:p>
            <a:r>
              <a:rPr lang="en-US" altLang="ko-KR" dirty="0"/>
              <a:t>and (click &amp; wait) restricts the quality of the entire delivery downstream. </a:t>
            </a:r>
            <a:br>
              <a:rPr lang="en-US" altLang="ko-KR" dirty="0"/>
            </a:b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397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potentially deprives thousands of viewers of their opportunity to enjoy high-quality live stream.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6707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Therefore, in this work, we focus on the first hop delivery between the streamer and the media server, (click)</a:t>
            </a:r>
            <a:br>
              <a:rPr lang="en-US" altLang="ko-KR" dirty="0"/>
            </a:br>
            <a:r>
              <a:rPr lang="en-US" altLang="ko-KR" dirty="0"/>
              <a:t>namely the ingest </a:t>
            </a:r>
          </a:p>
          <a:p>
            <a:r>
              <a:rPr lang="en-US" altLang="ko-KR" dirty="0"/>
              <a:t>and we propose a new live ingest framework, called </a:t>
            </a:r>
            <a:r>
              <a:rPr lang="en-US" altLang="ko-KR" dirty="0" err="1"/>
              <a:t>LiveNAS</a:t>
            </a:r>
            <a:r>
              <a:rPr lang="en-US" altLang="ko-KR" dirty="0"/>
              <a:t>, that aims to enhance the video quality of origin stream at ingest.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4243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By leveraging the computing power at the ingest server, 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 err="1"/>
              <a:t>LiveNAS</a:t>
            </a:r>
            <a:r>
              <a:rPr lang="en-US" altLang="ko-KR" dirty="0"/>
              <a:t> applies super-resolution on the original ingest stream at the ingest-side </a:t>
            </a:r>
            <a:br>
              <a:rPr lang="en-US" altLang="ko-KR" dirty="0"/>
            </a:br>
            <a:r>
              <a:rPr lang="en-US" altLang="ko-KR" dirty="0"/>
              <a:t>before its distribution to the end viewers.</a:t>
            </a:r>
          </a:p>
          <a:p>
            <a:endParaRPr lang="en-US" altLang="ko-KR" dirty="0"/>
          </a:p>
          <a:p>
            <a:r>
              <a:rPr lang="en-US" altLang="ko-KR" dirty="0"/>
              <a:t>Since the high-quality video is now available at the media server, (click)</a:t>
            </a:r>
          </a:p>
          <a:p>
            <a:r>
              <a:rPr lang="en-US" altLang="ko-KR" dirty="0"/>
              <a:t>this enables thousands of viewers to download high-quality live stream if they have enough bandwidth.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4285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However, there are two primary challenges of applying super-resolution in live streaming.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(click)</a:t>
            </a:r>
          </a:p>
          <a:p>
            <a:r>
              <a:rPr lang="en-US" altLang="ko-KR" dirty="0"/>
              <a:t>First, content-aware DNNs cannot be prepared on the fly for the new live content. </a:t>
            </a:r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It is known that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super-resolution DNNs provide great benefit </a:t>
            </a:r>
            <a:b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when trained and used on the same content, namely the content-aware approach.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(click)</a:t>
            </a:r>
          </a:p>
          <a:p>
            <a:r>
              <a:rPr lang="en-US" altLang="ko-KR" dirty="0"/>
              <a:t>In fact, to prepare the content-aware DNN for per video, </a:t>
            </a:r>
            <a:br>
              <a:rPr lang="en-US" altLang="ko-KR" dirty="0"/>
            </a:br>
            <a:r>
              <a:rPr lang="en-US" altLang="ko-KR" dirty="0"/>
              <a:t>it requires 10 minutes of training for a 1 minute of video. </a:t>
            </a:r>
          </a:p>
          <a:p>
            <a:r>
              <a:rPr lang="en-US" altLang="ko-KR" dirty="0"/>
              <a:t>The approach cannot be easily adopted to the live video delivery</a:t>
            </a:r>
            <a:br>
              <a:rPr lang="en-US" altLang="ko-KR" dirty="0"/>
            </a:br>
            <a:r>
              <a:rPr lang="en-US" altLang="ko-KR" dirty="0"/>
              <a:t>considering its stringent delay requirement.</a:t>
            </a:r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In addition, pre-training a DNN to a video from past live sessions cannot deliver reliable quality gain</a:t>
            </a:r>
            <a:br>
              <a:rPr lang="en-US" altLang="ko-KR" dirty="0"/>
            </a:br>
            <a:r>
              <a:rPr lang="en-US" altLang="ko-KR" dirty="0"/>
              <a:t>compared to the content-aware DNNs.</a:t>
            </a:r>
          </a:p>
          <a:p>
            <a:r>
              <a:rPr lang="en-US" altLang="ko-KR" dirty="0"/>
              <a:t>This is because,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the live content can be very new and different from history sessions.</a:t>
            </a:r>
            <a:endParaRPr lang="en-US" altLang="ko-KR" dirty="0"/>
          </a:p>
          <a:p>
            <a:r>
              <a:rPr lang="en-US" altLang="ko-KR" dirty="0"/>
              <a:t>(click)</a:t>
            </a:r>
          </a:p>
          <a:p>
            <a:r>
              <a:rPr lang="en-US" altLang="ko-KR" dirty="0"/>
              <a:t>To address the challenge, our solution is to employ online training with fresh data while live streaming.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7855F-B360-469C-8576-292554DA69EF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317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B85D-047E-4AAC-A3FF-E31729D36A23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8953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DFD0-6C96-4275-958A-39D720894ED6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881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E56B6-D655-4370-9A3F-14490992FB3D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921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9A7A-A157-4A48-96D9-6F7AC0C9B6B3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1585274" y="6492875"/>
            <a:ext cx="606725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65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7562-1C63-4B48-8305-44E5BB6B32AF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594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C9FDB-1BCF-4960-95C8-2953048084C7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9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95BD-FFC7-47B7-A5BB-0AE830221F22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76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84D00-B66C-4220-95A1-9285EDBC34D7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408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5E445-0715-4389-A9CF-6CF38024B57B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692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8179-B17F-4E7D-BE57-6698B2B86C2F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62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EA1BF-A957-45F3-AF59-A8E5BE913460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487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320B450-24C6-4AF5-B95F-6B7319EE1B9D}" type="datetime1">
              <a:rPr lang="ko-KR" altLang="en-US" smtClean="0"/>
              <a:t>2024. 9. 9.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362630" y="115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F792EE6-FE54-417E-9C03-E66B1042F8A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42B47F4-502B-439B-877E-BCA53AB216A5}"/>
              </a:ext>
            </a:extLst>
          </p:cNvPr>
          <p:cNvSpPr/>
          <p:nvPr userDrawn="1"/>
        </p:nvSpPr>
        <p:spPr>
          <a:xfrm>
            <a:off x="9855200" y="0"/>
            <a:ext cx="2336800" cy="149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53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3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JPG"/><Relationship Id="rId18" Type="http://schemas.openxmlformats.org/officeDocument/2006/relationships/image" Target="../media/image34.png"/><Relationship Id="rId3" Type="http://schemas.openxmlformats.org/officeDocument/2006/relationships/image" Target="../media/image23.jpeg"/><Relationship Id="rId7" Type="http://schemas.openxmlformats.org/officeDocument/2006/relationships/image" Target="../media/image24.png"/><Relationship Id="rId12" Type="http://schemas.openxmlformats.org/officeDocument/2006/relationships/image" Target="../media/image28.JPG"/><Relationship Id="rId17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2.JP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7.JPG"/><Relationship Id="rId5" Type="http://schemas.openxmlformats.org/officeDocument/2006/relationships/image" Target="../media/image3.png"/><Relationship Id="rId15" Type="http://schemas.openxmlformats.org/officeDocument/2006/relationships/image" Target="../media/image31.JPG"/><Relationship Id="rId10" Type="http://schemas.openxmlformats.org/officeDocument/2006/relationships/image" Target="../media/image26.JP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1.png"/><Relationship Id="rId18" Type="http://schemas.openxmlformats.org/officeDocument/2006/relationships/image" Target="../media/image390.png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5" Type="http://schemas.openxmlformats.org/officeDocument/2006/relationships/image" Target="../media/image2.png"/><Relationship Id="rId10" Type="http://schemas.openxmlformats.org/officeDocument/2006/relationships/chart" Target="../charts/chart5.xml"/><Relationship Id="rId19" Type="http://schemas.openxmlformats.org/officeDocument/2006/relationships/chart" Target="../charts/chart6.xml"/><Relationship Id="rId4" Type="http://schemas.openxmlformats.org/officeDocument/2006/relationships/image" Target="../media/image300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31.JPG"/><Relationship Id="rId26" Type="http://schemas.openxmlformats.org/officeDocument/2006/relationships/image" Target="../media/image4.png"/><Relationship Id="rId3" Type="http://schemas.openxmlformats.org/officeDocument/2006/relationships/image" Target="../media/image45.png"/><Relationship Id="rId21" Type="http://schemas.openxmlformats.org/officeDocument/2006/relationships/image" Target="../media/image58.pn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33.JPG"/><Relationship Id="rId25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2.JP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24" Type="http://schemas.openxmlformats.org/officeDocument/2006/relationships/image" Target="../media/image2.png"/><Relationship Id="rId5" Type="http://schemas.openxmlformats.org/officeDocument/2006/relationships/image" Target="../media/image47.jpeg"/><Relationship Id="rId15" Type="http://schemas.openxmlformats.org/officeDocument/2006/relationships/image" Target="../media/image15.png"/><Relationship Id="rId23" Type="http://schemas.openxmlformats.org/officeDocument/2006/relationships/image" Target="../media/image6.png"/><Relationship Id="rId10" Type="http://schemas.openxmlformats.org/officeDocument/2006/relationships/image" Target="../media/image52.jpeg"/><Relationship Id="rId19" Type="http://schemas.openxmlformats.org/officeDocument/2006/relationships/image" Target="../media/image24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Relationship Id="rId22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26" Type="http://schemas.openxmlformats.org/officeDocument/2006/relationships/image" Target="../media/image24.png"/><Relationship Id="rId3" Type="http://schemas.openxmlformats.org/officeDocument/2006/relationships/hyperlink" Target="http://ina.kaist.ac.kr/~livenas/" TargetMode="External"/><Relationship Id="rId21" Type="http://schemas.openxmlformats.org/officeDocument/2006/relationships/image" Target="../media/image55.jpeg"/><Relationship Id="rId7" Type="http://schemas.openxmlformats.org/officeDocument/2006/relationships/image" Target="../media/image6.png"/><Relationship Id="rId12" Type="http://schemas.openxmlformats.org/officeDocument/2006/relationships/image" Target="../media/image59.png"/><Relationship Id="rId17" Type="http://schemas.openxmlformats.org/officeDocument/2006/relationships/image" Target="../media/image51.jpeg"/><Relationship Id="rId25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58.png"/><Relationship Id="rId24" Type="http://schemas.openxmlformats.org/officeDocument/2006/relationships/image" Target="../media/image32.JPG"/><Relationship Id="rId5" Type="http://schemas.openxmlformats.org/officeDocument/2006/relationships/image" Target="../media/image3.png"/><Relationship Id="rId15" Type="http://schemas.openxmlformats.org/officeDocument/2006/relationships/image" Target="../media/image49.jpeg"/><Relationship Id="rId23" Type="http://schemas.openxmlformats.org/officeDocument/2006/relationships/image" Target="../media/image45.png"/><Relationship Id="rId10" Type="http://schemas.openxmlformats.org/officeDocument/2006/relationships/image" Target="../media/image57.jpeg"/><Relationship Id="rId19" Type="http://schemas.openxmlformats.org/officeDocument/2006/relationships/image" Target="../media/image53.jpeg"/><Relationship Id="rId4" Type="http://schemas.openxmlformats.org/officeDocument/2006/relationships/image" Target="../media/image2.png"/><Relationship Id="rId9" Type="http://schemas.openxmlformats.org/officeDocument/2006/relationships/image" Target="../media/image33.JPG"/><Relationship Id="rId14" Type="http://schemas.openxmlformats.org/officeDocument/2006/relationships/image" Target="../media/image48.jpeg"/><Relationship Id="rId22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1154" y="1123406"/>
            <a:ext cx="9596846" cy="1959429"/>
          </a:xfrm>
        </p:spPr>
        <p:txBody>
          <a:bodyPr>
            <a:normAutofit/>
          </a:bodyPr>
          <a:lstStyle/>
          <a:p>
            <a:r>
              <a:rPr lang="en-US" altLang="ko-KR" sz="4400" b="1" dirty="0"/>
              <a:t>Neural-Enhanced Live Streaming: Improving Live Video Ingest </a:t>
            </a:r>
            <a:br>
              <a:rPr lang="en-US" altLang="ko-KR" sz="4400" b="1" dirty="0"/>
            </a:br>
            <a:r>
              <a:rPr lang="en-US" altLang="ko-KR" sz="4400" b="1" dirty="0"/>
              <a:t>via Online Learning</a:t>
            </a:r>
            <a:endParaRPr lang="ko-KR" altLang="en-US" sz="44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503596"/>
            <a:ext cx="9144000" cy="1754204"/>
          </a:xfrm>
        </p:spPr>
        <p:txBody>
          <a:bodyPr>
            <a:normAutofit/>
          </a:bodyPr>
          <a:lstStyle/>
          <a:p>
            <a:r>
              <a:rPr lang="en-US" altLang="ko-KR" sz="3000" b="1" dirty="0" err="1"/>
              <a:t>Jaehong</a:t>
            </a:r>
            <a:r>
              <a:rPr lang="en-US" altLang="ko-KR" sz="3000" b="1" dirty="0"/>
              <a:t> Kim*, </a:t>
            </a:r>
            <a:r>
              <a:rPr lang="en-US" altLang="ko-KR" sz="3000" b="1" dirty="0" err="1"/>
              <a:t>Youngmok</a:t>
            </a:r>
            <a:r>
              <a:rPr lang="en-US" altLang="ko-KR" sz="3000" b="1" dirty="0"/>
              <a:t> Jung</a:t>
            </a:r>
            <a:r>
              <a:rPr lang="en-US" altLang="ko-KR" sz="3000" dirty="0"/>
              <a:t>*, </a:t>
            </a:r>
            <a:r>
              <a:rPr lang="en-US" altLang="ko-KR" sz="3000" dirty="0" err="1"/>
              <a:t>Hyunho</a:t>
            </a:r>
            <a:r>
              <a:rPr lang="en-US" altLang="ko-KR" sz="3000" dirty="0"/>
              <a:t> Yeo, </a:t>
            </a:r>
          </a:p>
          <a:p>
            <a:r>
              <a:rPr lang="en-US" altLang="ko-KR" sz="3000" dirty="0" err="1"/>
              <a:t>Juncheol</a:t>
            </a:r>
            <a:r>
              <a:rPr lang="en-US" altLang="ko-KR" sz="3000" dirty="0"/>
              <a:t> Ye, </a:t>
            </a:r>
            <a:r>
              <a:rPr lang="en-US" altLang="ko-KR" sz="3000" dirty="0" err="1"/>
              <a:t>Dongsu</a:t>
            </a:r>
            <a:r>
              <a:rPr lang="en-US" altLang="ko-KR" sz="3000" dirty="0"/>
              <a:t> Han</a:t>
            </a:r>
            <a:br>
              <a:rPr lang="en-US" altLang="ko-KR" sz="3000" dirty="0"/>
            </a:br>
            <a:br>
              <a:rPr lang="en-US" altLang="ko-KR" dirty="0"/>
            </a:br>
            <a:r>
              <a:rPr lang="en-US" altLang="ko-KR" sz="2000" dirty="0"/>
              <a:t>*Co-first authors</a:t>
            </a:r>
            <a:endParaRPr lang="ko-KR" altLang="en-US" sz="2000" dirty="0"/>
          </a:p>
        </p:txBody>
      </p:sp>
      <p:pic>
        <p:nvPicPr>
          <p:cNvPr id="6" name="Picture 2" descr="kaist ì´ë¯¸ì§ì ëí ì´ë¯¸ì§ ê²ìê²°ê³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792" y="5414688"/>
            <a:ext cx="2540416" cy="76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420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Two Primary Challenges (2)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D49CE05-81D6-4082-BF4E-4B25AFC7C054}"/>
              </a:ext>
            </a:extLst>
          </p:cNvPr>
          <p:cNvSpPr txBox="1"/>
          <p:nvPr/>
        </p:nvSpPr>
        <p:spPr>
          <a:xfrm>
            <a:off x="361950" y="1575746"/>
            <a:ext cx="11512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Streamer-side lacks computing power for online training</a:t>
            </a:r>
            <a:endParaRPr lang="en-US" altLang="ko-K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C5274F0E-4067-4FFE-B986-EC3CE41FF519}"/>
              </a:ext>
            </a:extLst>
          </p:cNvPr>
          <p:cNvGrpSpPr/>
          <p:nvPr/>
        </p:nvGrpSpPr>
        <p:grpSpPr>
          <a:xfrm>
            <a:off x="246190" y="2816471"/>
            <a:ext cx="3680535" cy="1988764"/>
            <a:chOff x="1363018" y="4779013"/>
            <a:chExt cx="2795768" cy="1510683"/>
          </a:xfrm>
        </p:grpSpPr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49E6C413-D04D-4A19-889E-D570C6157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5902" y="4830502"/>
              <a:ext cx="458056" cy="840680"/>
            </a:xfrm>
            <a:prstGeom prst="rect">
              <a:avLst/>
            </a:prstGeom>
          </p:spPr>
        </p:pic>
        <p:pic>
          <p:nvPicPr>
            <p:cNvPr id="36" name="Picture 2" descr="YouTube logo svg for free download - Seeklogo.net">
              <a:extLst>
                <a:ext uri="{FF2B5EF4-FFF2-40B4-BE49-F238E27FC236}">
                  <a16:creationId xmlns:a16="http://schemas.microsoft.com/office/drawing/2014/main" id="{B8B31871-E70E-453F-A1F3-B77DD3592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3250" y="5084714"/>
              <a:ext cx="323010" cy="323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내용 개체 틀 2">
              <a:extLst>
                <a:ext uri="{FF2B5EF4-FFF2-40B4-BE49-F238E27FC236}">
                  <a16:creationId xmlns:a16="http://schemas.microsoft.com/office/drawing/2014/main" id="{0C5B97DC-B684-4118-A0E4-DC67C91E8A05}"/>
                </a:ext>
              </a:extLst>
            </p:cNvPr>
            <p:cNvSpPr txBox="1">
              <a:spLocks/>
            </p:cNvSpPr>
            <p:nvPr/>
          </p:nvSpPr>
          <p:spPr>
            <a:xfrm>
              <a:off x="1840048" y="5723989"/>
              <a:ext cx="2318738" cy="5657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Mobile Device</a:t>
              </a: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3D1021CD-77D9-45B0-83A5-158E080389B6}"/>
                </a:ext>
              </a:extLst>
            </p:cNvPr>
            <p:cNvSpPr/>
            <p:nvPr/>
          </p:nvSpPr>
          <p:spPr>
            <a:xfrm>
              <a:off x="1363018" y="4779013"/>
              <a:ext cx="1290325" cy="3506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Batang" panose="02030600000101010101" pitchFamily="18" charset="-127"/>
                  <a:cs typeface="Calibri" panose="020F0502020204030204" pitchFamily="34" charset="0"/>
                </a:rPr>
                <a:t>Resource ↓</a:t>
              </a:r>
              <a:endParaRPr lang="ko-KR" altLang="en-US" sz="2400" dirty="0"/>
            </a:p>
          </p:txBody>
        </p:sp>
        <p:pic>
          <p:nvPicPr>
            <p:cNvPr id="39" name="Picture 2" descr="https://images.nvidia.com/pascal/img/gtx1050/gallery/GeForce_GTX_1050_Ti_Partner-Thumb-ASUS.png">
              <a:extLst>
                <a:ext uri="{FF2B5EF4-FFF2-40B4-BE49-F238E27FC236}">
                  <a16:creationId xmlns:a16="http://schemas.microsoft.com/office/drawing/2014/main" id="{53E9C509-9CA3-4913-BC9D-D941FBE07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242" y="5167400"/>
              <a:ext cx="668848" cy="343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29A78FA9-4DD2-4773-BF94-A45C0B50EA58}"/>
              </a:ext>
            </a:extLst>
          </p:cNvPr>
          <p:cNvGrpSpPr/>
          <p:nvPr/>
        </p:nvGrpSpPr>
        <p:grpSpPr>
          <a:xfrm>
            <a:off x="2616531" y="2805612"/>
            <a:ext cx="6927294" cy="1825188"/>
            <a:chOff x="2616531" y="2805612"/>
            <a:chExt cx="6927294" cy="1825188"/>
          </a:xfrm>
        </p:grpSpPr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62A16129-B786-45CE-BEFE-180EB42E1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845" y="2816471"/>
              <a:ext cx="888432" cy="1189470"/>
            </a:xfrm>
            <a:prstGeom prst="rect">
              <a:avLst/>
            </a:prstGeom>
          </p:spPr>
        </p:pic>
        <p:sp>
          <p:nvSpPr>
            <p:cNvPr id="43" name="내용 개체 틀 2">
              <a:extLst>
                <a:ext uri="{FF2B5EF4-FFF2-40B4-BE49-F238E27FC236}">
                  <a16:creationId xmlns:a16="http://schemas.microsoft.com/office/drawing/2014/main" id="{927132DC-57C8-4CD8-A8DB-CC28ED5FB3F0}"/>
                </a:ext>
              </a:extLst>
            </p:cNvPr>
            <p:cNvSpPr txBox="1">
              <a:spLocks/>
            </p:cNvSpPr>
            <p:nvPr/>
          </p:nvSpPr>
          <p:spPr>
            <a:xfrm>
              <a:off x="5721688" y="4065093"/>
              <a:ext cx="2318738" cy="5657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Media Server</a:t>
              </a:r>
            </a:p>
          </p:txBody>
        </p:sp>
        <p:pic>
          <p:nvPicPr>
            <p:cNvPr id="44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0DC6A590-585E-443A-B47E-E25FAEC5C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5003" y="2941075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8A939965-0236-48FC-A89B-4F13FE2DC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797" y="2929283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36A8F4EE-3FED-46E6-BE0F-955542F18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2425" y="2929283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13EE104F-3462-4122-98BC-34E4DB9F9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7689" y="3486128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A1F3AAA7-7C12-4064-9CF0-BFDBF1FBD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483" y="3474336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0AF99736-1994-4157-A11E-F37808F0C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5111" y="3474336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FFE49BE1-89F1-49AA-BC83-3B0E05573D8F}"/>
                </a:ext>
              </a:extLst>
            </p:cNvPr>
            <p:cNvGrpSpPr/>
            <p:nvPr/>
          </p:nvGrpSpPr>
          <p:grpSpPr>
            <a:xfrm rot="3883671">
              <a:off x="8165480" y="3355788"/>
              <a:ext cx="315205" cy="93203"/>
              <a:chOff x="4092000" y="4871966"/>
              <a:chExt cx="389754" cy="108000"/>
            </a:xfrm>
          </p:grpSpPr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4AFD7DB6-8194-487A-AB6C-BD2F24023E8C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id="{B6CE753A-E8CC-4255-8DE1-F52D5D8B3F0B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8081231C-C9FE-4F2C-90A2-ED090E2EE3C1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36F4D01-B983-4063-A702-737777C5882A}"/>
                </a:ext>
              </a:extLst>
            </p:cNvPr>
            <p:cNvSpPr txBox="1"/>
            <p:nvPr/>
          </p:nvSpPr>
          <p:spPr>
            <a:xfrm>
              <a:off x="2616531" y="2805612"/>
              <a:ext cx="33306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Leverage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computing power 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at the Ingest server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오른쪽 화살표 2">
              <a:extLst>
                <a:ext uri="{FF2B5EF4-FFF2-40B4-BE49-F238E27FC236}">
                  <a16:creationId xmlns:a16="http://schemas.microsoft.com/office/drawing/2014/main" id="{356C2B1A-3E18-481D-8DEF-4A1D4EC8A2D2}"/>
                </a:ext>
              </a:extLst>
            </p:cNvPr>
            <p:cNvSpPr/>
            <p:nvPr/>
          </p:nvSpPr>
          <p:spPr>
            <a:xfrm>
              <a:off x="5657641" y="3209194"/>
              <a:ext cx="457200" cy="43129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F29BD62D-2538-45EB-BE8D-137FF463F34E}"/>
                </a:ext>
              </a:extLst>
            </p:cNvPr>
            <p:cNvSpPr/>
            <p:nvPr/>
          </p:nvSpPr>
          <p:spPr>
            <a:xfrm>
              <a:off x="7845155" y="3886534"/>
              <a:ext cx="16986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Batang" panose="02030600000101010101" pitchFamily="18" charset="-127"/>
                  <a:cs typeface="Calibri" panose="020F0502020204030204" pitchFamily="34" charset="0"/>
                </a:rPr>
                <a:t>Resource ↑</a:t>
              </a:r>
              <a:endParaRPr lang="ko-KR" altLang="en-US" sz="2400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5515308-AFC4-461C-9555-594B48AF57DA}"/>
              </a:ext>
            </a:extLst>
          </p:cNvPr>
          <p:cNvGrpSpPr/>
          <p:nvPr/>
        </p:nvGrpSpPr>
        <p:grpSpPr>
          <a:xfrm>
            <a:off x="9584968" y="2689355"/>
            <a:ext cx="2354637" cy="1882603"/>
            <a:chOff x="9584968" y="2689355"/>
            <a:chExt cx="2354637" cy="1882603"/>
          </a:xfrm>
        </p:grpSpPr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C1F2CA30-5293-4D89-9FB3-5A910AA2E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9765" y="3177103"/>
              <a:ext cx="800942" cy="56964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79B4963A-A9B5-4318-85D6-22D251E89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883" y="3179104"/>
              <a:ext cx="577881" cy="56275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CB33664-C94E-4AC1-A265-4934ED5588A7}"/>
                </a:ext>
              </a:extLst>
            </p:cNvPr>
            <p:cNvSpPr txBox="1"/>
            <p:nvPr/>
          </p:nvSpPr>
          <p:spPr>
            <a:xfrm>
              <a:off x="9584968" y="3740961"/>
              <a:ext cx="23187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ground-truth</a:t>
              </a:r>
              <a:b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labels</a:t>
              </a:r>
              <a:endParaRPr lang="ko-KR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91B72E7-319F-492B-B426-9DD5A8AB9BA0}"/>
                </a:ext>
              </a:extLst>
            </p:cNvPr>
            <p:cNvSpPr txBox="1"/>
            <p:nvPr/>
          </p:nvSpPr>
          <p:spPr>
            <a:xfrm>
              <a:off x="9620867" y="2689355"/>
              <a:ext cx="23187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But…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413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4300" y="365125"/>
            <a:ext cx="10020300" cy="866775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Fraction of Ground Truth Labels are Sufficient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11</a:t>
            </a:fld>
            <a:endParaRPr lang="ko-KR" altLang="en-US"/>
          </a:p>
        </p:txBody>
      </p:sp>
      <p:graphicFrame>
        <p:nvGraphicFramePr>
          <p:cNvPr id="5" name="차트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7306369"/>
              </p:ext>
            </p:extLst>
          </p:nvPr>
        </p:nvGraphicFramePr>
        <p:xfrm>
          <a:off x="114300" y="3801982"/>
          <a:ext cx="5181600" cy="3390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차트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1343803"/>
              </p:ext>
            </p:extLst>
          </p:nvPr>
        </p:nvGraphicFramePr>
        <p:xfrm>
          <a:off x="5743883" y="3373196"/>
          <a:ext cx="5905500" cy="402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-451159" y="2991169"/>
            <a:ext cx="679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1. Training with only a subset of frames 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(&lt; 30 fps) produces significant gain.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97500" y="2991168"/>
            <a:ext cx="679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2. Training with a fraction of ground-truth labels 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(i.e., patches) produces significant gain.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3152" y="1686899"/>
            <a:ext cx="1986846" cy="1117601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311903"/>
              </p:ext>
            </p:extLst>
          </p:nvPr>
        </p:nvGraphicFramePr>
        <p:xfrm>
          <a:off x="9523151" y="1686899"/>
          <a:ext cx="1986848" cy="1117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78">
                  <a:extLst>
                    <a:ext uri="{9D8B030D-6E8A-4147-A177-3AD203B41FA5}">
                      <a16:colId xmlns:a16="http://schemas.microsoft.com/office/drawing/2014/main" val="1441202835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2584242241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3688041406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520332586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3641360387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2092621432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559100575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2442211103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23652806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3073815055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3819366591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1780124488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3950745072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1764535739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1085423586"/>
                    </a:ext>
                  </a:extLst>
                </a:gridCol>
                <a:gridCol w="124178">
                  <a:extLst>
                    <a:ext uri="{9D8B030D-6E8A-4147-A177-3AD203B41FA5}">
                      <a16:colId xmlns:a16="http://schemas.microsoft.com/office/drawing/2014/main" val="422798182"/>
                    </a:ext>
                  </a:extLst>
                </a:gridCol>
              </a:tblGrid>
              <a:tr h="124178"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798546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474300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653537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0136531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8009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774067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800529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508747"/>
                  </a:ext>
                </a:extLst>
              </a:tr>
              <a:tr h="124178"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300" dirty="0">
                        <a:solidFill>
                          <a:schemeClr val="bg1"/>
                        </a:solidFill>
                      </a:endParaRPr>
                    </a:p>
                  </a:txBody>
                  <a:tcPr marL="1552" marR="1552" marT="15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045772"/>
                  </a:ext>
                </a:extLst>
              </a:tr>
            </a:tbl>
          </a:graphicData>
        </a:graphic>
      </p:graphicFrame>
      <p:pic>
        <p:nvPicPr>
          <p:cNvPr id="25" name="그림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015" y="1686899"/>
            <a:ext cx="1986846" cy="1117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오른쪽 화살표 26"/>
          <p:cNvSpPr/>
          <p:nvPr/>
        </p:nvSpPr>
        <p:spPr>
          <a:xfrm>
            <a:off x="8248092" y="2186358"/>
            <a:ext cx="1093316" cy="3683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877544" y="1576172"/>
            <a:ext cx="179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Crop </a:t>
            </a:r>
          </a:p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into patches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오른쪽 대괄호 18">
            <a:extLst>
              <a:ext uri="{FF2B5EF4-FFF2-40B4-BE49-F238E27FC236}">
                <a16:creationId xmlns:a16="http://schemas.microsoft.com/office/drawing/2014/main" id="{B577FFDD-557D-4D2F-AC79-00C08851C147}"/>
              </a:ext>
            </a:extLst>
          </p:cNvPr>
          <p:cNvSpPr/>
          <p:nvPr/>
        </p:nvSpPr>
        <p:spPr>
          <a:xfrm rot="5400000">
            <a:off x="2940218" y="1395186"/>
            <a:ext cx="145786" cy="2888716"/>
          </a:xfrm>
          <a:prstGeom prst="righ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EAC18-53A1-4BF7-8B9A-F3ABC98BF1B5}"/>
              </a:ext>
            </a:extLst>
          </p:cNvPr>
          <p:cNvSpPr txBox="1"/>
          <p:nvPr/>
        </p:nvSpPr>
        <p:spPr>
          <a:xfrm>
            <a:off x="2211065" y="2698452"/>
            <a:ext cx="16062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30 frames / sec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평행 사변형 23">
            <a:extLst>
              <a:ext uri="{FF2B5EF4-FFF2-40B4-BE49-F238E27FC236}">
                <a16:creationId xmlns:a16="http://schemas.microsoft.com/office/drawing/2014/main" id="{F50D496E-AC6E-4FE0-AFF0-BD3503705F05}"/>
              </a:ext>
            </a:extLst>
          </p:cNvPr>
          <p:cNvSpPr/>
          <p:nvPr/>
        </p:nvSpPr>
        <p:spPr>
          <a:xfrm rot="20699464">
            <a:off x="1284984" y="1736677"/>
            <a:ext cx="900000" cy="900000"/>
          </a:xfrm>
          <a:prstGeom prst="parallelogram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rgbClr val="FF0000"/>
              </a:solidFill>
            </a:endParaRPr>
          </a:p>
        </p:txBody>
      </p:sp>
      <p:sp>
        <p:nvSpPr>
          <p:cNvPr id="26" name="평행 사변형 25">
            <a:extLst>
              <a:ext uri="{FF2B5EF4-FFF2-40B4-BE49-F238E27FC236}">
                <a16:creationId xmlns:a16="http://schemas.microsoft.com/office/drawing/2014/main" id="{B143B292-A9BB-46A9-89B5-7A77277B3B64}"/>
              </a:ext>
            </a:extLst>
          </p:cNvPr>
          <p:cNvSpPr/>
          <p:nvPr/>
        </p:nvSpPr>
        <p:spPr>
          <a:xfrm rot="20699464">
            <a:off x="1538189" y="1736680"/>
            <a:ext cx="900000" cy="900000"/>
          </a:xfrm>
          <a:prstGeom prst="parallelogram">
            <a:avLst/>
          </a:prstGeom>
          <a:solidFill>
            <a:schemeClr val="bg1">
              <a:lumMod val="65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/>
          </a:p>
        </p:txBody>
      </p:sp>
      <p:sp>
        <p:nvSpPr>
          <p:cNvPr id="28" name="평행 사변형 27">
            <a:extLst>
              <a:ext uri="{FF2B5EF4-FFF2-40B4-BE49-F238E27FC236}">
                <a16:creationId xmlns:a16="http://schemas.microsoft.com/office/drawing/2014/main" id="{788057E5-6AB3-4D8D-A2DC-A3AB508ADC02}"/>
              </a:ext>
            </a:extLst>
          </p:cNvPr>
          <p:cNvSpPr/>
          <p:nvPr/>
        </p:nvSpPr>
        <p:spPr>
          <a:xfrm rot="20699464">
            <a:off x="1757741" y="1736679"/>
            <a:ext cx="900000" cy="900000"/>
          </a:xfrm>
          <a:prstGeom prst="parallelogram">
            <a:avLst/>
          </a:prstGeom>
          <a:solidFill>
            <a:schemeClr val="bg1">
              <a:lumMod val="65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/>
          </a:p>
        </p:txBody>
      </p:sp>
      <p:sp>
        <p:nvSpPr>
          <p:cNvPr id="29" name="평행 사변형 28">
            <a:extLst>
              <a:ext uri="{FF2B5EF4-FFF2-40B4-BE49-F238E27FC236}">
                <a16:creationId xmlns:a16="http://schemas.microsoft.com/office/drawing/2014/main" id="{45618323-AFC8-46FA-8DFE-67F8B6A97B2A}"/>
              </a:ext>
            </a:extLst>
          </p:cNvPr>
          <p:cNvSpPr/>
          <p:nvPr/>
        </p:nvSpPr>
        <p:spPr>
          <a:xfrm rot="20699464">
            <a:off x="2001378" y="1736677"/>
            <a:ext cx="900000" cy="900000"/>
          </a:xfrm>
          <a:prstGeom prst="parallelogram">
            <a:avLst/>
          </a:prstGeom>
          <a:solidFill>
            <a:schemeClr val="bg1">
              <a:lumMod val="65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/>
          </a:p>
        </p:txBody>
      </p:sp>
      <p:sp>
        <p:nvSpPr>
          <p:cNvPr id="31" name="평행 사변형 30">
            <a:extLst>
              <a:ext uri="{FF2B5EF4-FFF2-40B4-BE49-F238E27FC236}">
                <a16:creationId xmlns:a16="http://schemas.microsoft.com/office/drawing/2014/main" id="{16AE81C2-A6C9-4F94-AF87-AFD0A9208CEA}"/>
              </a:ext>
            </a:extLst>
          </p:cNvPr>
          <p:cNvSpPr/>
          <p:nvPr/>
        </p:nvSpPr>
        <p:spPr>
          <a:xfrm rot="20699464">
            <a:off x="2266840" y="1736679"/>
            <a:ext cx="900000" cy="900000"/>
          </a:xfrm>
          <a:prstGeom prst="parallelogram">
            <a:avLst/>
          </a:prstGeom>
          <a:blipFill>
            <a:blip r:embed="rId7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/>
          </a:p>
        </p:txBody>
      </p:sp>
      <p:sp>
        <p:nvSpPr>
          <p:cNvPr id="32" name="평행 사변형 31">
            <a:extLst>
              <a:ext uri="{FF2B5EF4-FFF2-40B4-BE49-F238E27FC236}">
                <a16:creationId xmlns:a16="http://schemas.microsoft.com/office/drawing/2014/main" id="{DB5B5006-8BB5-4888-AAB1-FBEC6E99A4A2}"/>
              </a:ext>
            </a:extLst>
          </p:cNvPr>
          <p:cNvSpPr/>
          <p:nvPr/>
        </p:nvSpPr>
        <p:spPr>
          <a:xfrm rot="20699464">
            <a:off x="3616392" y="1736674"/>
            <a:ext cx="900000" cy="900000"/>
          </a:xfrm>
          <a:prstGeom prst="parallelogram">
            <a:avLst/>
          </a:prstGeom>
          <a:solidFill>
            <a:schemeClr val="bg1">
              <a:lumMod val="65000"/>
              <a:alpha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/>
          </a:p>
        </p:txBody>
      </p:sp>
      <p:sp>
        <p:nvSpPr>
          <p:cNvPr id="33" name="평행 사변형 32">
            <a:extLst>
              <a:ext uri="{FF2B5EF4-FFF2-40B4-BE49-F238E27FC236}">
                <a16:creationId xmlns:a16="http://schemas.microsoft.com/office/drawing/2014/main" id="{2FA38E45-00C9-4556-81EC-1139E8372065}"/>
              </a:ext>
            </a:extLst>
          </p:cNvPr>
          <p:cNvSpPr/>
          <p:nvPr/>
        </p:nvSpPr>
        <p:spPr>
          <a:xfrm rot="20699464">
            <a:off x="3912447" y="1736147"/>
            <a:ext cx="900000" cy="900000"/>
          </a:xfrm>
          <a:prstGeom prst="parallelogram">
            <a:avLst/>
          </a:prstGeom>
          <a:blipFill>
            <a:blip r:embed="rId8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/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2D989C3F-3CB7-4472-B347-6CAFFB711391}"/>
              </a:ext>
            </a:extLst>
          </p:cNvPr>
          <p:cNvGrpSpPr/>
          <p:nvPr/>
        </p:nvGrpSpPr>
        <p:grpSpPr>
          <a:xfrm>
            <a:off x="3169592" y="2205306"/>
            <a:ext cx="443280" cy="108000"/>
            <a:chOff x="3507762" y="1375954"/>
            <a:chExt cx="443280" cy="108000"/>
          </a:xfrm>
        </p:grpSpPr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B38C583C-BB47-4F6D-8CE3-368787D36A9D}"/>
                </a:ext>
              </a:extLst>
            </p:cNvPr>
            <p:cNvSpPr/>
            <p:nvPr/>
          </p:nvSpPr>
          <p:spPr>
            <a:xfrm>
              <a:off x="3507762" y="1375954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B9AC73E1-8191-4E0E-A9DB-FD8B67DDFAB1}"/>
                </a:ext>
              </a:extLst>
            </p:cNvPr>
            <p:cNvSpPr/>
            <p:nvPr/>
          </p:nvSpPr>
          <p:spPr>
            <a:xfrm>
              <a:off x="3675402" y="1375954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7160B0FB-1AAE-46E2-932C-6B4B2A23A12E}"/>
                </a:ext>
              </a:extLst>
            </p:cNvPr>
            <p:cNvSpPr/>
            <p:nvPr/>
          </p:nvSpPr>
          <p:spPr>
            <a:xfrm>
              <a:off x="3843042" y="1375954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</p:grp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E6598703-2108-4DF9-B33C-618403967ADD}"/>
              </a:ext>
            </a:extLst>
          </p:cNvPr>
          <p:cNvSpPr/>
          <p:nvPr/>
        </p:nvSpPr>
        <p:spPr>
          <a:xfrm>
            <a:off x="7505700" y="4875132"/>
            <a:ext cx="28194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5% every 2 sec with JPEG compression = 124Kbps</a:t>
            </a:r>
          </a:p>
          <a:p>
            <a:endParaRPr lang="ko-K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D36FB69E-6D5A-49C8-9345-78ADB4F43A0C}"/>
              </a:ext>
            </a:extLst>
          </p:cNvPr>
          <p:cNvGrpSpPr/>
          <p:nvPr/>
        </p:nvGrpSpPr>
        <p:grpSpPr>
          <a:xfrm>
            <a:off x="6903720" y="4788650"/>
            <a:ext cx="612371" cy="381227"/>
            <a:chOff x="12097366" y="4156437"/>
            <a:chExt cx="612371" cy="381227"/>
          </a:xfrm>
        </p:grpSpPr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70C83CAA-30A1-41FD-AB53-8E0D3D8D1C7F}"/>
                </a:ext>
              </a:extLst>
            </p:cNvPr>
            <p:cNvCxnSpPr/>
            <p:nvPr/>
          </p:nvCxnSpPr>
          <p:spPr>
            <a:xfrm>
              <a:off x="12097366" y="4156437"/>
              <a:ext cx="439783" cy="3812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937819C0-6FC4-49B9-A315-0CAD040AB713}"/>
                </a:ext>
              </a:extLst>
            </p:cNvPr>
            <p:cNvCxnSpPr/>
            <p:nvPr/>
          </p:nvCxnSpPr>
          <p:spPr>
            <a:xfrm>
              <a:off x="12542097" y="4528497"/>
              <a:ext cx="16764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261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20" grpId="0"/>
      <p:bldP spid="21" grpId="0"/>
      <p:bldP spid="27" grpId="0" animBg="1"/>
      <p:bldP spid="30" grpId="0"/>
      <p:bldP spid="19" grpId="0" animBg="1"/>
      <p:bldP spid="40" grpId="0" animBg="1"/>
      <p:bldP spid="24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직사각형 39">
            <a:extLst>
              <a:ext uri="{FF2B5EF4-FFF2-40B4-BE49-F238E27FC236}">
                <a16:creationId xmlns:a16="http://schemas.microsoft.com/office/drawing/2014/main" id="{008EFD46-74C8-48B6-89AF-32E19A736EDB}"/>
              </a:ext>
            </a:extLst>
          </p:cNvPr>
          <p:cNvSpPr/>
          <p:nvPr/>
        </p:nvSpPr>
        <p:spPr>
          <a:xfrm>
            <a:off x="0" y="5680953"/>
            <a:ext cx="12192000" cy="11770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Streamer sends fractional training data to the ingest server</a:t>
            </a:r>
            <a:endParaRPr lang="ko-KR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Two Primary Challenges (2)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D49CE05-81D6-4082-BF4E-4B25AFC7C054}"/>
              </a:ext>
            </a:extLst>
          </p:cNvPr>
          <p:cNvSpPr txBox="1"/>
          <p:nvPr/>
        </p:nvSpPr>
        <p:spPr>
          <a:xfrm>
            <a:off x="361950" y="1575746"/>
            <a:ext cx="11512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Streamer-side lacks computing power for online training</a:t>
            </a:r>
            <a:endParaRPr lang="en-US" altLang="ko-K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C5274F0E-4067-4FFE-B986-EC3CE41FF519}"/>
              </a:ext>
            </a:extLst>
          </p:cNvPr>
          <p:cNvGrpSpPr/>
          <p:nvPr/>
        </p:nvGrpSpPr>
        <p:grpSpPr>
          <a:xfrm>
            <a:off x="246190" y="2816471"/>
            <a:ext cx="3680535" cy="1988764"/>
            <a:chOff x="1363018" y="4779013"/>
            <a:chExt cx="2795768" cy="1510683"/>
          </a:xfrm>
        </p:grpSpPr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49E6C413-D04D-4A19-889E-D570C6157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5902" y="4830502"/>
              <a:ext cx="458056" cy="840680"/>
            </a:xfrm>
            <a:prstGeom prst="rect">
              <a:avLst/>
            </a:prstGeom>
          </p:spPr>
        </p:pic>
        <p:pic>
          <p:nvPicPr>
            <p:cNvPr id="36" name="Picture 2" descr="YouTube logo svg for free download - Seeklogo.net">
              <a:extLst>
                <a:ext uri="{FF2B5EF4-FFF2-40B4-BE49-F238E27FC236}">
                  <a16:creationId xmlns:a16="http://schemas.microsoft.com/office/drawing/2014/main" id="{B8B31871-E70E-453F-A1F3-B77DD3592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3250" y="5084714"/>
              <a:ext cx="323010" cy="323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내용 개체 틀 2">
              <a:extLst>
                <a:ext uri="{FF2B5EF4-FFF2-40B4-BE49-F238E27FC236}">
                  <a16:creationId xmlns:a16="http://schemas.microsoft.com/office/drawing/2014/main" id="{0C5B97DC-B684-4118-A0E4-DC67C91E8A05}"/>
                </a:ext>
              </a:extLst>
            </p:cNvPr>
            <p:cNvSpPr txBox="1">
              <a:spLocks/>
            </p:cNvSpPr>
            <p:nvPr/>
          </p:nvSpPr>
          <p:spPr>
            <a:xfrm>
              <a:off x="1840048" y="5723989"/>
              <a:ext cx="2318738" cy="5657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Mobile Device</a:t>
              </a: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3D1021CD-77D9-45B0-83A5-158E080389B6}"/>
                </a:ext>
              </a:extLst>
            </p:cNvPr>
            <p:cNvSpPr/>
            <p:nvPr/>
          </p:nvSpPr>
          <p:spPr>
            <a:xfrm>
              <a:off x="1363018" y="4779013"/>
              <a:ext cx="1290325" cy="3506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Batang" panose="02030600000101010101" pitchFamily="18" charset="-127"/>
                  <a:cs typeface="Calibri" panose="020F0502020204030204" pitchFamily="34" charset="0"/>
                </a:rPr>
                <a:t>Resource ↓</a:t>
              </a:r>
              <a:endParaRPr lang="ko-KR" altLang="en-US" sz="2400" dirty="0"/>
            </a:p>
          </p:txBody>
        </p:sp>
        <p:pic>
          <p:nvPicPr>
            <p:cNvPr id="39" name="Picture 2" descr="https://images.nvidia.com/pascal/img/gtx1050/gallery/GeForce_GTX_1050_Ti_Partner-Thumb-ASUS.png">
              <a:extLst>
                <a:ext uri="{FF2B5EF4-FFF2-40B4-BE49-F238E27FC236}">
                  <a16:creationId xmlns:a16="http://schemas.microsoft.com/office/drawing/2014/main" id="{53E9C509-9CA3-4913-BC9D-D941FBE07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242" y="5167400"/>
              <a:ext cx="668848" cy="343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29A78FA9-4DD2-4773-BF94-A45C0B50EA58}"/>
              </a:ext>
            </a:extLst>
          </p:cNvPr>
          <p:cNvGrpSpPr/>
          <p:nvPr/>
        </p:nvGrpSpPr>
        <p:grpSpPr>
          <a:xfrm>
            <a:off x="2616531" y="2805612"/>
            <a:ext cx="6927294" cy="1825188"/>
            <a:chOff x="2616531" y="2805612"/>
            <a:chExt cx="6927294" cy="1825188"/>
          </a:xfrm>
        </p:grpSpPr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62A16129-B786-45CE-BEFE-180EB42E1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845" y="2816471"/>
              <a:ext cx="888432" cy="1189470"/>
            </a:xfrm>
            <a:prstGeom prst="rect">
              <a:avLst/>
            </a:prstGeom>
          </p:spPr>
        </p:pic>
        <p:sp>
          <p:nvSpPr>
            <p:cNvPr id="43" name="내용 개체 틀 2">
              <a:extLst>
                <a:ext uri="{FF2B5EF4-FFF2-40B4-BE49-F238E27FC236}">
                  <a16:creationId xmlns:a16="http://schemas.microsoft.com/office/drawing/2014/main" id="{927132DC-57C8-4CD8-A8DB-CC28ED5FB3F0}"/>
                </a:ext>
              </a:extLst>
            </p:cNvPr>
            <p:cNvSpPr txBox="1">
              <a:spLocks/>
            </p:cNvSpPr>
            <p:nvPr/>
          </p:nvSpPr>
          <p:spPr>
            <a:xfrm>
              <a:off x="5721688" y="4065093"/>
              <a:ext cx="2318738" cy="5657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Media Server</a:t>
              </a:r>
            </a:p>
          </p:txBody>
        </p:sp>
        <p:pic>
          <p:nvPicPr>
            <p:cNvPr id="44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0DC6A590-585E-443A-B47E-E25FAEC5C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5003" y="2941075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8A939965-0236-48FC-A89B-4F13FE2DC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797" y="2929283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36A8F4EE-3FED-46E6-BE0F-955542F18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2425" y="2929283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13EE104F-3462-4122-98BC-34E4DB9F9A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7689" y="3486128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A1F3AAA7-7C12-4064-9CF0-BFDBF1FBD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483" y="3474336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0AF99736-1994-4157-A11E-F37808F0C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5111" y="3474336"/>
              <a:ext cx="884498" cy="46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FFE49BE1-89F1-49AA-BC83-3B0E05573D8F}"/>
                </a:ext>
              </a:extLst>
            </p:cNvPr>
            <p:cNvGrpSpPr/>
            <p:nvPr/>
          </p:nvGrpSpPr>
          <p:grpSpPr>
            <a:xfrm rot="3883671">
              <a:off x="8165480" y="3355788"/>
              <a:ext cx="315205" cy="93203"/>
              <a:chOff x="4092000" y="4871966"/>
              <a:chExt cx="389754" cy="108000"/>
            </a:xfrm>
          </p:grpSpPr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4AFD7DB6-8194-487A-AB6C-BD2F24023E8C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id="{B6CE753A-E8CC-4255-8DE1-F52D5D8B3F0B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8081231C-C9FE-4F2C-90A2-ED090E2EE3C1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36F4D01-B983-4063-A702-737777C5882A}"/>
                </a:ext>
              </a:extLst>
            </p:cNvPr>
            <p:cNvSpPr txBox="1"/>
            <p:nvPr/>
          </p:nvSpPr>
          <p:spPr>
            <a:xfrm>
              <a:off x="2616531" y="2805612"/>
              <a:ext cx="33306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Leverage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computing power 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at the Ingest server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오른쪽 화살표 2">
              <a:extLst>
                <a:ext uri="{FF2B5EF4-FFF2-40B4-BE49-F238E27FC236}">
                  <a16:creationId xmlns:a16="http://schemas.microsoft.com/office/drawing/2014/main" id="{356C2B1A-3E18-481D-8DEF-4A1D4EC8A2D2}"/>
                </a:ext>
              </a:extLst>
            </p:cNvPr>
            <p:cNvSpPr/>
            <p:nvPr/>
          </p:nvSpPr>
          <p:spPr>
            <a:xfrm>
              <a:off x="5657641" y="3209194"/>
              <a:ext cx="457200" cy="43129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F29BD62D-2538-45EB-BE8D-137FF463F34E}"/>
                </a:ext>
              </a:extLst>
            </p:cNvPr>
            <p:cNvSpPr/>
            <p:nvPr/>
          </p:nvSpPr>
          <p:spPr>
            <a:xfrm>
              <a:off x="7845155" y="3886534"/>
              <a:ext cx="16986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Batang" panose="02030600000101010101" pitchFamily="18" charset="-127"/>
                  <a:cs typeface="Calibri" panose="020F0502020204030204" pitchFamily="34" charset="0"/>
                </a:rPr>
                <a:t>Resource ↑</a:t>
              </a:r>
              <a:endParaRPr lang="ko-KR" altLang="en-US" sz="2400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45515308-AFC4-461C-9555-594B48AF57DA}"/>
              </a:ext>
            </a:extLst>
          </p:cNvPr>
          <p:cNvGrpSpPr/>
          <p:nvPr/>
        </p:nvGrpSpPr>
        <p:grpSpPr>
          <a:xfrm>
            <a:off x="9584968" y="2689355"/>
            <a:ext cx="2354637" cy="1882603"/>
            <a:chOff x="9584968" y="2689355"/>
            <a:chExt cx="2354637" cy="1882603"/>
          </a:xfrm>
        </p:grpSpPr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C1F2CA30-5293-4D89-9FB3-5A910AA2E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9765" y="3177103"/>
              <a:ext cx="800942" cy="56964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79B4963A-A9B5-4318-85D6-22D251E89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3883" y="3179104"/>
              <a:ext cx="577881" cy="56275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CB33664-C94E-4AC1-A265-4934ED5588A7}"/>
                </a:ext>
              </a:extLst>
            </p:cNvPr>
            <p:cNvSpPr txBox="1"/>
            <p:nvPr/>
          </p:nvSpPr>
          <p:spPr>
            <a:xfrm>
              <a:off x="9584968" y="3740961"/>
              <a:ext cx="23187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ground-truth</a:t>
              </a:r>
              <a:b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labels</a:t>
              </a:r>
              <a:endParaRPr lang="ko-KR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91B72E7-319F-492B-B426-9DD5A8AB9BA0}"/>
                </a:ext>
              </a:extLst>
            </p:cNvPr>
            <p:cNvSpPr txBox="1"/>
            <p:nvPr/>
          </p:nvSpPr>
          <p:spPr>
            <a:xfrm>
              <a:off x="9620867" y="2689355"/>
              <a:ext cx="23187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But…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2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그림 159">
            <a:extLst>
              <a:ext uri="{FF2B5EF4-FFF2-40B4-BE49-F238E27FC236}">
                <a16:creationId xmlns:a16="http://schemas.microsoft.com/office/drawing/2014/main" id="{2D72DCF5-141F-47F2-85C3-4C768A86A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67" y="1618536"/>
            <a:ext cx="1540934" cy="8667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8491" y="365125"/>
            <a:ext cx="10515600" cy="866775"/>
          </a:xfrm>
        </p:spPr>
        <p:txBody>
          <a:bodyPr>
            <a:normAutofit/>
          </a:bodyPr>
          <a:lstStyle/>
          <a:p>
            <a:r>
              <a:rPr lang="en-US" altLang="ko-KR" sz="4000" dirty="0" err="1"/>
              <a:t>LiveNAS</a:t>
            </a:r>
            <a:r>
              <a:rPr lang="en-US" altLang="ko-KR" sz="4000" dirty="0"/>
              <a:t> Approach : Online Learning at Ingest </a:t>
            </a:r>
            <a:endParaRPr lang="ko-KR" altLang="en-US" sz="4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11548608" y="6492875"/>
            <a:ext cx="643392" cy="365125"/>
          </a:xfrm>
        </p:spPr>
        <p:txBody>
          <a:bodyPr/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281828B1-9571-413B-8DF6-88C4749FAF08}" type="slidenum">
              <a:rPr lang="en-US" altLang="en-US" smtClean="0"/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 sz="1600" dirty="0"/>
          </a:p>
        </p:txBody>
      </p:sp>
      <p:sp>
        <p:nvSpPr>
          <p:cNvPr id="131" name="내용 개체 틀 2">
            <a:extLst>
              <a:ext uri="{FF2B5EF4-FFF2-40B4-BE49-F238E27FC236}">
                <a16:creationId xmlns:a16="http://schemas.microsoft.com/office/drawing/2014/main" id="{06A6067F-9970-4334-BCD6-7EFC4C229A48}"/>
              </a:ext>
            </a:extLst>
          </p:cNvPr>
          <p:cNvSpPr txBox="1">
            <a:spLocks/>
          </p:cNvSpPr>
          <p:nvPr/>
        </p:nvSpPr>
        <p:spPr>
          <a:xfrm>
            <a:off x="1853639" y="4407413"/>
            <a:ext cx="2318738" cy="565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</a:p>
        </p:txBody>
      </p:sp>
      <p:pic>
        <p:nvPicPr>
          <p:cNvPr id="133" name="그림 132">
            <a:extLst>
              <a:ext uri="{FF2B5EF4-FFF2-40B4-BE49-F238E27FC236}">
                <a16:creationId xmlns:a16="http://schemas.microsoft.com/office/drawing/2014/main" id="{7FC0F2E6-25B6-4AD0-8C3E-422DDC5CC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24" y="3488456"/>
            <a:ext cx="417948" cy="281666"/>
          </a:xfrm>
          <a:prstGeom prst="rect">
            <a:avLst/>
          </a:prstGeom>
        </p:spPr>
      </p:pic>
      <p:pic>
        <p:nvPicPr>
          <p:cNvPr id="134" name="그림 133">
            <a:extLst>
              <a:ext uri="{FF2B5EF4-FFF2-40B4-BE49-F238E27FC236}">
                <a16:creationId xmlns:a16="http://schemas.microsoft.com/office/drawing/2014/main" id="{4C6E3899-3F98-45A0-A842-46F6FC460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263" y="3500243"/>
            <a:ext cx="458056" cy="840680"/>
          </a:xfrm>
          <a:prstGeom prst="rect">
            <a:avLst/>
          </a:prstGeom>
        </p:spPr>
      </p:pic>
      <p:pic>
        <p:nvPicPr>
          <p:cNvPr id="135" name="Picture 2" descr="YouTube logo svg for free download - Seeklogo.net">
            <a:extLst>
              <a:ext uri="{FF2B5EF4-FFF2-40B4-BE49-F238E27FC236}">
                <a16:creationId xmlns:a16="http://schemas.microsoft.com/office/drawing/2014/main" id="{7713A50C-1209-4AAA-833C-80E0A64BE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611" y="3754455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BAF1F576-F4AB-4BEC-984F-59882929022B}"/>
              </a:ext>
            </a:extLst>
          </p:cNvPr>
          <p:cNvSpPr txBox="1"/>
          <p:nvPr/>
        </p:nvSpPr>
        <p:spPr>
          <a:xfrm>
            <a:off x="2918181" y="2505442"/>
            <a:ext cx="245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High-resolution (Raw)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(1080p, 4K)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74B2C09-F5D3-4DAF-B6E3-60358720D67A}"/>
              </a:ext>
            </a:extLst>
          </p:cNvPr>
          <p:cNvSpPr txBox="1"/>
          <p:nvPr/>
        </p:nvSpPr>
        <p:spPr>
          <a:xfrm>
            <a:off x="3600094" y="1183957"/>
            <a:ext cx="1025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Capture</a:t>
            </a:r>
            <a:endParaRPr lang="ko-KR" alt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1" name="직선 연결선 140">
            <a:extLst>
              <a:ext uri="{FF2B5EF4-FFF2-40B4-BE49-F238E27FC236}">
                <a16:creationId xmlns:a16="http://schemas.microsoft.com/office/drawing/2014/main" id="{2F85C421-5A25-4567-B9F5-2DD794BAA15A}"/>
              </a:ext>
            </a:extLst>
          </p:cNvPr>
          <p:cNvCxnSpPr>
            <a:cxnSpLocks/>
          </p:cNvCxnSpPr>
          <p:nvPr/>
        </p:nvCxnSpPr>
        <p:spPr>
          <a:xfrm flipH="1">
            <a:off x="3110078" y="3241399"/>
            <a:ext cx="1382409" cy="25103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직선 연결선 141">
            <a:extLst>
              <a:ext uri="{FF2B5EF4-FFF2-40B4-BE49-F238E27FC236}">
                <a16:creationId xmlns:a16="http://schemas.microsoft.com/office/drawing/2014/main" id="{A0106967-1ABC-4CE1-9384-7EFF1D3E09C3}"/>
              </a:ext>
            </a:extLst>
          </p:cNvPr>
          <p:cNvCxnSpPr>
            <a:cxnSpLocks/>
          </p:cNvCxnSpPr>
          <p:nvPr/>
        </p:nvCxnSpPr>
        <p:spPr>
          <a:xfrm flipH="1" flipV="1">
            <a:off x="1481192" y="3225509"/>
            <a:ext cx="1148109" cy="26692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DE1C72F2-BFF3-4C0D-89C8-FA7A45A9FB4C}"/>
              </a:ext>
            </a:extLst>
          </p:cNvPr>
          <p:cNvSpPr txBox="1"/>
          <p:nvPr/>
        </p:nvSpPr>
        <p:spPr>
          <a:xfrm>
            <a:off x="1028265" y="2478601"/>
            <a:ext cx="160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Partial HR 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Training Data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805EF51-329C-4652-A50D-6F983E4EFB42}"/>
              </a:ext>
            </a:extLst>
          </p:cNvPr>
          <p:cNvSpPr txBox="1"/>
          <p:nvPr/>
        </p:nvSpPr>
        <p:spPr>
          <a:xfrm>
            <a:off x="1295187" y="1183957"/>
            <a:ext cx="1173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Sampling</a:t>
            </a:r>
            <a:endParaRPr lang="ko-KR" alt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0" name="직선 화살표 연결선 139">
            <a:extLst>
              <a:ext uri="{FF2B5EF4-FFF2-40B4-BE49-F238E27FC236}">
                <a16:creationId xmlns:a16="http://schemas.microsoft.com/office/drawing/2014/main" id="{9D4A0301-AB53-418E-B300-95067E82D87C}"/>
              </a:ext>
            </a:extLst>
          </p:cNvPr>
          <p:cNvCxnSpPr>
            <a:cxnSpLocks/>
          </p:cNvCxnSpPr>
          <p:nvPr/>
        </p:nvCxnSpPr>
        <p:spPr>
          <a:xfrm flipH="1">
            <a:off x="2597971" y="1397036"/>
            <a:ext cx="931300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연결선: 꺾임 142">
            <a:extLst>
              <a:ext uri="{FF2B5EF4-FFF2-40B4-BE49-F238E27FC236}">
                <a16:creationId xmlns:a16="http://schemas.microsoft.com/office/drawing/2014/main" id="{A267CD5F-0A36-4CD3-8555-A3E71C0D916A}"/>
              </a:ext>
            </a:extLst>
          </p:cNvPr>
          <p:cNvCxnSpPr>
            <a:cxnSpLocks/>
            <a:stCxn id="118" idx="1"/>
            <a:endCxn id="98" idx="2"/>
          </p:cNvCxnSpPr>
          <p:nvPr/>
        </p:nvCxnSpPr>
        <p:spPr>
          <a:xfrm rot="10800000" flipH="1" flipV="1">
            <a:off x="1028264" y="2801767"/>
            <a:ext cx="3261249" cy="1558688"/>
          </a:xfrm>
          <a:prstGeom prst="bentConnector4">
            <a:avLst>
              <a:gd name="adj1" fmla="val -7010"/>
              <a:gd name="adj2" fmla="val 134832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EAF763C-502D-4133-87BD-4C474FEF8B3A}"/>
              </a:ext>
            </a:extLst>
          </p:cNvPr>
          <p:cNvSpPr txBox="1"/>
          <p:nvPr/>
        </p:nvSpPr>
        <p:spPr>
          <a:xfrm>
            <a:off x="66920" y="3629289"/>
            <a:ext cx="15919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JPEG 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9" name="Picture 160">
            <a:extLst>
              <a:ext uri="{FF2B5EF4-FFF2-40B4-BE49-F238E27FC236}">
                <a16:creationId xmlns:a16="http://schemas.microsoft.com/office/drawing/2014/main" id="{01EC5F9F-5122-4BA3-B258-F56799283C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4731497" y="3614601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0" name="원통 10">
            <a:extLst>
              <a:ext uri="{FF2B5EF4-FFF2-40B4-BE49-F238E27FC236}">
                <a16:creationId xmlns:a16="http://schemas.microsoft.com/office/drawing/2014/main" id="{1A54B0D2-D254-4846-B694-CD87738C87BB}"/>
              </a:ext>
            </a:extLst>
          </p:cNvPr>
          <p:cNvSpPr/>
          <p:nvPr/>
        </p:nvSpPr>
        <p:spPr>
          <a:xfrm rot="5400000">
            <a:off x="4833063" y="2430306"/>
            <a:ext cx="951127" cy="3059476"/>
          </a:xfrm>
          <a:prstGeom prst="can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내용 개체 틀 2">
            <a:extLst>
              <a:ext uri="{FF2B5EF4-FFF2-40B4-BE49-F238E27FC236}">
                <a16:creationId xmlns:a16="http://schemas.microsoft.com/office/drawing/2014/main" id="{EB6BD474-803D-440B-9C8D-57F6D7710C71}"/>
              </a:ext>
            </a:extLst>
          </p:cNvPr>
          <p:cNvSpPr txBox="1">
            <a:spLocks/>
          </p:cNvSpPr>
          <p:nvPr/>
        </p:nvSpPr>
        <p:spPr>
          <a:xfrm>
            <a:off x="6464883" y="4416938"/>
            <a:ext cx="2318738" cy="565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</a:p>
        </p:txBody>
      </p:sp>
      <p:pic>
        <p:nvPicPr>
          <p:cNvPr id="122" name="Picture 160">
            <a:extLst>
              <a:ext uri="{FF2B5EF4-FFF2-40B4-BE49-F238E27FC236}">
                <a16:creationId xmlns:a16="http://schemas.microsoft.com/office/drawing/2014/main" id="{EE654AA2-8102-45D0-90AB-8561B436B7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373482" y="3614601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3" name="Picture 160">
            <a:extLst>
              <a:ext uri="{FF2B5EF4-FFF2-40B4-BE49-F238E27FC236}">
                <a16:creationId xmlns:a16="http://schemas.microsoft.com/office/drawing/2014/main" id="{FF80BD62-D35F-4C27-BE26-179457D317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6032365" y="3614601"/>
            <a:ext cx="357350" cy="30789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26" name="그림 125">
            <a:extLst>
              <a:ext uri="{FF2B5EF4-FFF2-40B4-BE49-F238E27FC236}">
                <a16:creationId xmlns:a16="http://schemas.microsoft.com/office/drawing/2014/main" id="{96FB6BDE-C46F-49FE-9C3D-71106F167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9107" y="4031494"/>
            <a:ext cx="383189" cy="320845"/>
          </a:xfrm>
          <a:prstGeom prst="rect">
            <a:avLst/>
          </a:prstGeom>
        </p:spPr>
      </p:pic>
      <p:pic>
        <p:nvPicPr>
          <p:cNvPr id="127" name="그림 126">
            <a:extLst>
              <a:ext uri="{FF2B5EF4-FFF2-40B4-BE49-F238E27FC236}">
                <a16:creationId xmlns:a16="http://schemas.microsoft.com/office/drawing/2014/main" id="{8D4FAA1D-0559-4DDD-9DFF-D8860989E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0825" y="4035942"/>
            <a:ext cx="383189" cy="320845"/>
          </a:xfrm>
          <a:prstGeom prst="rect">
            <a:avLst/>
          </a:prstGeom>
        </p:spPr>
      </p:pic>
      <p:pic>
        <p:nvPicPr>
          <p:cNvPr id="128" name="그림 127">
            <a:extLst>
              <a:ext uri="{FF2B5EF4-FFF2-40B4-BE49-F238E27FC236}">
                <a16:creationId xmlns:a16="http://schemas.microsoft.com/office/drawing/2014/main" id="{BD26793F-272A-45FF-BE4C-3240AB6C5E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445" y="4037894"/>
            <a:ext cx="383189" cy="320845"/>
          </a:xfrm>
          <a:prstGeom prst="rect">
            <a:avLst/>
          </a:prstGeom>
        </p:spPr>
      </p:pic>
      <p:pic>
        <p:nvPicPr>
          <p:cNvPr id="132" name="그림 131">
            <a:extLst>
              <a:ext uri="{FF2B5EF4-FFF2-40B4-BE49-F238E27FC236}">
                <a16:creationId xmlns:a16="http://schemas.microsoft.com/office/drawing/2014/main" id="{19EF1838-9583-413E-AC39-CA0921F7A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5781" y="3354934"/>
            <a:ext cx="741765" cy="993106"/>
          </a:xfrm>
          <a:prstGeom prst="rect">
            <a:avLst/>
          </a:prstGeom>
        </p:spPr>
      </p:pic>
      <p:pic>
        <p:nvPicPr>
          <p:cNvPr id="97" name="Picture 160">
            <a:extLst>
              <a:ext uri="{FF2B5EF4-FFF2-40B4-BE49-F238E27FC236}">
                <a16:creationId xmlns:a16="http://schemas.microsoft.com/office/drawing/2014/main" id="{B584176D-7265-499D-8883-8D80B9FCAB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4100309" y="3622717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8" name="그림 97">
            <a:extLst>
              <a:ext uri="{FF2B5EF4-FFF2-40B4-BE49-F238E27FC236}">
                <a16:creationId xmlns:a16="http://schemas.microsoft.com/office/drawing/2014/main" id="{6BE61DCF-FFDC-4D7A-B181-EE03D68AE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7919" y="4039610"/>
            <a:ext cx="383189" cy="320845"/>
          </a:xfrm>
          <a:prstGeom prst="rect">
            <a:avLst/>
          </a:prstGeom>
        </p:spPr>
      </p:pic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45E8DEC3-0993-44CD-91BE-921B24363E01}"/>
              </a:ext>
            </a:extLst>
          </p:cNvPr>
          <p:cNvSpPr/>
          <p:nvPr/>
        </p:nvSpPr>
        <p:spPr>
          <a:xfrm>
            <a:off x="4046029" y="2265140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6" name="직사각형 155">
            <a:extLst>
              <a:ext uri="{FF2B5EF4-FFF2-40B4-BE49-F238E27FC236}">
                <a16:creationId xmlns:a16="http://schemas.microsoft.com/office/drawing/2014/main" id="{5196F1C3-9277-41B4-9D68-BBEC15D4CC2C}"/>
              </a:ext>
            </a:extLst>
          </p:cNvPr>
          <p:cNvSpPr/>
          <p:nvPr/>
        </p:nvSpPr>
        <p:spPr>
          <a:xfrm>
            <a:off x="4715785" y="1598072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7" name="직사각형 156">
            <a:extLst>
              <a:ext uri="{FF2B5EF4-FFF2-40B4-BE49-F238E27FC236}">
                <a16:creationId xmlns:a16="http://schemas.microsoft.com/office/drawing/2014/main" id="{FF3A45E4-5D79-424B-BC4E-A889BE5DD73A}"/>
              </a:ext>
            </a:extLst>
          </p:cNvPr>
          <p:cNvSpPr/>
          <p:nvPr/>
        </p:nvSpPr>
        <p:spPr>
          <a:xfrm>
            <a:off x="3376961" y="2265716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" name="직사각형 157">
            <a:extLst>
              <a:ext uri="{FF2B5EF4-FFF2-40B4-BE49-F238E27FC236}">
                <a16:creationId xmlns:a16="http://schemas.microsoft.com/office/drawing/2014/main" id="{3893C451-9E7F-4100-8405-410E059EEBAD}"/>
              </a:ext>
            </a:extLst>
          </p:cNvPr>
          <p:cNvSpPr/>
          <p:nvPr/>
        </p:nvSpPr>
        <p:spPr>
          <a:xfrm>
            <a:off x="3816515" y="2043675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9" name="직사각형 158">
            <a:extLst>
              <a:ext uri="{FF2B5EF4-FFF2-40B4-BE49-F238E27FC236}">
                <a16:creationId xmlns:a16="http://schemas.microsoft.com/office/drawing/2014/main" id="{1ED05CD1-C233-4A33-A142-DCB87BC05074}"/>
              </a:ext>
            </a:extLst>
          </p:cNvPr>
          <p:cNvSpPr/>
          <p:nvPr/>
        </p:nvSpPr>
        <p:spPr>
          <a:xfrm>
            <a:off x="4046028" y="1826408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평행 사변형 9">
            <a:extLst>
              <a:ext uri="{FF2B5EF4-FFF2-40B4-BE49-F238E27FC236}">
                <a16:creationId xmlns:a16="http://schemas.microsoft.com/office/drawing/2014/main" id="{1FAE347B-9FB0-4436-BA43-56B84011E170}"/>
              </a:ext>
            </a:extLst>
          </p:cNvPr>
          <p:cNvSpPr/>
          <p:nvPr/>
        </p:nvSpPr>
        <p:spPr>
          <a:xfrm rot="20778837">
            <a:off x="1117297" y="1882413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80" name="평행 사변형 9">
            <a:extLst>
              <a:ext uri="{FF2B5EF4-FFF2-40B4-BE49-F238E27FC236}">
                <a16:creationId xmlns:a16="http://schemas.microsoft.com/office/drawing/2014/main" id="{9158E0A8-0AA1-47D2-8181-687C7C315533}"/>
              </a:ext>
            </a:extLst>
          </p:cNvPr>
          <p:cNvSpPr/>
          <p:nvPr/>
        </p:nvSpPr>
        <p:spPr>
          <a:xfrm rot="20778837">
            <a:off x="1240922" y="1887763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81" name="평행 사변형 9">
            <a:extLst>
              <a:ext uri="{FF2B5EF4-FFF2-40B4-BE49-F238E27FC236}">
                <a16:creationId xmlns:a16="http://schemas.microsoft.com/office/drawing/2014/main" id="{0601A026-F277-4186-95AB-92F2D531D90C}"/>
              </a:ext>
            </a:extLst>
          </p:cNvPr>
          <p:cNvSpPr/>
          <p:nvPr/>
        </p:nvSpPr>
        <p:spPr>
          <a:xfrm rot="20778837">
            <a:off x="1345478" y="1891806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82" name="평행 사변형 9">
            <a:extLst>
              <a:ext uri="{FF2B5EF4-FFF2-40B4-BE49-F238E27FC236}">
                <a16:creationId xmlns:a16="http://schemas.microsoft.com/office/drawing/2014/main" id="{C8DC67EF-1A71-4B0A-91F6-0A9C9E4FFE3D}"/>
              </a:ext>
            </a:extLst>
          </p:cNvPr>
          <p:cNvSpPr/>
          <p:nvPr/>
        </p:nvSpPr>
        <p:spPr>
          <a:xfrm rot="20778837">
            <a:off x="1471527" y="1887762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84" name="평행 사변형 9">
            <a:extLst>
              <a:ext uri="{FF2B5EF4-FFF2-40B4-BE49-F238E27FC236}">
                <a16:creationId xmlns:a16="http://schemas.microsoft.com/office/drawing/2014/main" id="{3946E1A8-27E1-4E0D-8517-A58032305318}"/>
              </a:ext>
            </a:extLst>
          </p:cNvPr>
          <p:cNvSpPr/>
          <p:nvPr/>
        </p:nvSpPr>
        <p:spPr>
          <a:xfrm rot="20778837">
            <a:off x="2055542" y="1891806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86" name="평행 사변형 9">
            <a:extLst>
              <a:ext uri="{FF2B5EF4-FFF2-40B4-BE49-F238E27FC236}">
                <a16:creationId xmlns:a16="http://schemas.microsoft.com/office/drawing/2014/main" id="{50F8BB34-AC8D-4980-88BB-9C6A3B8CF6AE}"/>
              </a:ext>
            </a:extLst>
          </p:cNvPr>
          <p:cNvSpPr/>
          <p:nvPr/>
        </p:nvSpPr>
        <p:spPr>
          <a:xfrm rot="20778837">
            <a:off x="2160358" y="1883681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88" name="평행 사변형 9">
            <a:extLst>
              <a:ext uri="{FF2B5EF4-FFF2-40B4-BE49-F238E27FC236}">
                <a16:creationId xmlns:a16="http://schemas.microsoft.com/office/drawing/2014/main" id="{114ABF7C-BCFC-40D2-A398-A752154B3B3B}"/>
              </a:ext>
            </a:extLst>
          </p:cNvPr>
          <p:cNvSpPr/>
          <p:nvPr/>
        </p:nvSpPr>
        <p:spPr>
          <a:xfrm rot="20778837">
            <a:off x="2284267" y="1881376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89" name="평행 사변형 9">
            <a:extLst>
              <a:ext uri="{FF2B5EF4-FFF2-40B4-BE49-F238E27FC236}">
                <a16:creationId xmlns:a16="http://schemas.microsoft.com/office/drawing/2014/main" id="{9AA32EA4-59E0-40B5-909E-C18267981D46}"/>
              </a:ext>
            </a:extLst>
          </p:cNvPr>
          <p:cNvSpPr/>
          <p:nvPr/>
        </p:nvSpPr>
        <p:spPr>
          <a:xfrm rot="20778837">
            <a:off x="2388823" y="1862326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30F0DCBD-40BB-4F2E-9CB1-B9AD75D4CE9D}"/>
              </a:ext>
            </a:extLst>
          </p:cNvPr>
          <p:cNvGrpSpPr/>
          <p:nvPr/>
        </p:nvGrpSpPr>
        <p:grpSpPr>
          <a:xfrm>
            <a:off x="1719290" y="2098675"/>
            <a:ext cx="348290" cy="96510"/>
            <a:chOff x="4609423" y="2657747"/>
            <a:chExt cx="389754" cy="108000"/>
          </a:xfrm>
        </p:grpSpPr>
        <p:sp>
          <p:nvSpPr>
            <p:cNvPr id="92" name="타원 91">
              <a:extLst>
                <a:ext uri="{FF2B5EF4-FFF2-40B4-BE49-F238E27FC236}">
                  <a16:creationId xmlns:a16="http://schemas.microsoft.com/office/drawing/2014/main" id="{F40AA8DF-9CBB-4E64-8234-DFF0DE068CEE}"/>
                </a:ext>
              </a:extLst>
            </p:cNvPr>
            <p:cNvSpPr/>
            <p:nvPr/>
          </p:nvSpPr>
          <p:spPr>
            <a:xfrm>
              <a:off x="4609423" y="2657747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타원 92">
              <a:extLst>
                <a:ext uri="{FF2B5EF4-FFF2-40B4-BE49-F238E27FC236}">
                  <a16:creationId xmlns:a16="http://schemas.microsoft.com/office/drawing/2014/main" id="{3161D5F7-E534-4743-AA3C-BCA1CDBDDE15}"/>
                </a:ext>
              </a:extLst>
            </p:cNvPr>
            <p:cNvSpPr/>
            <p:nvPr/>
          </p:nvSpPr>
          <p:spPr>
            <a:xfrm>
              <a:off x="4750502" y="2657747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타원 93">
              <a:extLst>
                <a:ext uri="{FF2B5EF4-FFF2-40B4-BE49-F238E27FC236}">
                  <a16:creationId xmlns:a16="http://schemas.microsoft.com/office/drawing/2014/main" id="{245BA061-EACC-4849-8CA4-9D4AE5EFDB36}"/>
                </a:ext>
              </a:extLst>
            </p:cNvPr>
            <p:cNvSpPr/>
            <p:nvPr/>
          </p:nvSpPr>
          <p:spPr>
            <a:xfrm>
              <a:off x="4891177" y="2657747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1B9CD0BE-34A8-4D23-8293-5C6872DA5BBB}"/>
              </a:ext>
            </a:extLst>
          </p:cNvPr>
          <p:cNvSpPr/>
          <p:nvPr/>
        </p:nvSpPr>
        <p:spPr>
          <a:xfrm>
            <a:off x="3592039" y="1824891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A5DC4F1C-0FAC-46A1-A6E6-0A239B963AC5}"/>
              </a:ext>
            </a:extLst>
          </p:cNvPr>
          <p:cNvSpPr/>
          <p:nvPr/>
        </p:nvSpPr>
        <p:spPr>
          <a:xfrm>
            <a:off x="4496291" y="2262630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6" name="그룹 175">
            <a:extLst>
              <a:ext uri="{FF2B5EF4-FFF2-40B4-BE49-F238E27FC236}">
                <a16:creationId xmlns:a16="http://schemas.microsoft.com/office/drawing/2014/main" id="{24B3CE7A-5DBC-436D-A95B-F86FB2FF5E4C}"/>
              </a:ext>
            </a:extLst>
          </p:cNvPr>
          <p:cNvGrpSpPr/>
          <p:nvPr/>
        </p:nvGrpSpPr>
        <p:grpSpPr>
          <a:xfrm>
            <a:off x="8436729" y="2337133"/>
            <a:ext cx="2304522" cy="880563"/>
            <a:chOff x="948404" y="5610117"/>
            <a:chExt cx="2487894" cy="855910"/>
          </a:xfrm>
        </p:grpSpPr>
        <p:cxnSp>
          <p:nvCxnSpPr>
            <p:cNvPr id="215" name="직선 연결선 214">
              <a:extLst>
                <a:ext uri="{FF2B5EF4-FFF2-40B4-BE49-F238E27FC236}">
                  <a16:creationId xmlns:a16="http://schemas.microsoft.com/office/drawing/2014/main" id="{E3DE742B-E782-47D5-AE27-CF25F3CF596B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직사각형 215">
              <a:extLst>
                <a:ext uri="{FF2B5EF4-FFF2-40B4-BE49-F238E27FC236}">
                  <a16:creationId xmlns:a16="http://schemas.microsoft.com/office/drawing/2014/main" id="{69A21311-0CAF-4528-9F1B-C31A26B2F35A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18" name="직사각형 217">
              <a:extLst>
                <a:ext uri="{FF2B5EF4-FFF2-40B4-BE49-F238E27FC236}">
                  <a16:creationId xmlns:a16="http://schemas.microsoft.com/office/drawing/2014/main" id="{1775AE01-3A2E-41F1-BC0D-F15D1225A3F3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19" name="직사각형 218">
              <a:extLst>
                <a:ext uri="{FF2B5EF4-FFF2-40B4-BE49-F238E27FC236}">
                  <a16:creationId xmlns:a16="http://schemas.microsoft.com/office/drawing/2014/main" id="{77C065DD-02D5-4411-933B-448366950C74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22" name="직사각형 221">
              <a:extLst>
                <a:ext uri="{FF2B5EF4-FFF2-40B4-BE49-F238E27FC236}">
                  <a16:creationId xmlns:a16="http://schemas.microsoft.com/office/drawing/2014/main" id="{764DF5C8-E882-48B8-A615-5416AB077312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24" name="직사각형 223">
              <a:extLst>
                <a:ext uri="{FF2B5EF4-FFF2-40B4-BE49-F238E27FC236}">
                  <a16:creationId xmlns:a16="http://schemas.microsoft.com/office/drawing/2014/main" id="{CF0DAC16-29C2-4FFC-82E0-1EE343996528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25" name="직사각형 224">
              <a:extLst>
                <a:ext uri="{FF2B5EF4-FFF2-40B4-BE49-F238E27FC236}">
                  <a16:creationId xmlns:a16="http://schemas.microsoft.com/office/drawing/2014/main" id="{FEB13B53-D85F-4BA3-9649-FF1F28C1A871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grpSp>
          <p:nvGrpSpPr>
            <p:cNvPr id="231" name="그룹 230">
              <a:extLst>
                <a:ext uri="{FF2B5EF4-FFF2-40B4-BE49-F238E27FC236}">
                  <a16:creationId xmlns:a16="http://schemas.microsoft.com/office/drawing/2014/main" id="{AA16D894-5A4B-4061-BD1F-D4056D52A631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236" name="타원 235">
                <a:extLst>
                  <a:ext uri="{FF2B5EF4-FFF2-40B4-BE49-F238E27FC236}">
                    <a16:creationId xmlns:a16="http://schemas.microsoft.com/office/drawing/2014/main" id="{C2AD9172-5DA0-45F0-9EDA-E48794FD5716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Linux Libertine" panose="02000503000000000000" pitchFamily="2" charset="0"/>
                  <a:ea typeface="맑은 고딕"/>
                  <a:cs typeface="Linux Libertine" panose="02000503000000000000" pitchFamily="2" charset="0"/>
                </a:endParaRPr>
              </a:p>
            </p:txBody>
          </p:sp>
          <p:sp>
            <p:nvSpPr>
              <p:cNvPr id="239" name="타원 238">
                <a:extLst>
                  <a:ext uri="{FF2B5EF4-FFF2-40B4-BE49-F238E27FC236}">
                    <a16:creationId xmlns:a16="http://schemas.microsoft.com/office/drawing/2014/main" id="{48E8DF39-1E21-4D1A-BD58-7E4475A426EF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Linux Libertine" panose="02000503000000000000" pitchFamily="2" charset="0"/>
                  <a:ea typeface="맑은 고딕"/>
                  <a:cs typeface="Linux Libertine" panose="02000503000000000000" pitchFamily="2" charset="0"/>
                </a:endParaRPr>
              </a:p>
            </p:txBody>
          </p:sp>
          <p:sp>
            <p:nvSpPr>
              <p:cNvPr id="240" name="타원 239">
                <a:extLst>
                  <a:ext uri="{FF2B5EF4-FFF2-40B4-BE49-F238E27FC236}">
                    <a16:creationId xmlns:a16="http://schemas.microsoft.com/office/drawing/2014/main" id="{2B2D3670-62A5-4062-9ED9-65504EA540BF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Linux Libertine" panose="02000503000000000000" pitchFamily="2" charset="0"/>
                  <a:ea typeface="맑은 고딕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232" name="직선 화살표 연결선 231">
              <a:extLst>
                <a:ext uri="{FF2B5EF4-FFF2-40B4-BE49-F238E27FC236}">
                  <a16:creationId xmlns:a16="http://schemas.microsoft.com/office/drawing/2014/main" id="{8A86C555-5039-40F1-8A27-C4F728AD55F4}"/>
                </a:ext>
              </a:extLst>
            </p:cNvPr>
            <p:cNvCxnSpPr>
              <a:cxnSpLocks/>
            </p:cNvCxnSpPr>
            <p:nvPr/>
          </p:nvCxnSpPr>
          <p:spPr>
            <a:xfrm>
              <a:off x="3197178" y="6049071"/>
              <a:ext cx="2391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내용 개체 틀 2">
              <a:extLst>
                <a:ext uri="{FF2B5EF4-FFF2-40B4-BE49-F238E27FC236}">
                  <a16:creationId xmlns:a16="http://schemas.microsoft.com/office/drawing/2014/main" id="{10BF9BF8-EE40-4C50-9EC2-6852F36943E7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cxnSp>
          <p:nvCxnSpPr>
            <p:cNvPr id="235" name="직선 화살표 연결선 234">
              <a:extLst>
                <a:ext uri="{FF2B5EF4-FFF2-40B4-BE49-F238E27FC236}">
                  <a16:creationId xmlns:a16="http://schemas.microsoft.com/office/drawing/2014/main" id="{7162A96E-32EF-4246-AD3B-D12E54B96AC5}"/>
                </a:ext>
              </a:extLst>
            </p:cNvPr>
            <p:cNvCxnSpPr/>
            <p:nvPr/>
          </p:nvCxnSpPr>
          <p:spPr>
            <a:xfrm>
              <a:off x="948404" y="6063918"/>
              <a:ext cx="437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3" name="평행 사변형 9">
            <a:extLst>
              <a:ext uri="{FF2B5EF4-FFF2-40B4-BE49-F238E27FC236}">
                <a16:creationId xmlns:a16="http://schemas.microsoft.com/office/drawing/2014/main" id="{EC76EB80-3D93-4284-B822-8FEF1EC140CD}"/>
              </a:ext>
            </a:extLst>
          </p:cNvPr>
          <p:cNvSpPr/>
          <p:nvPr/>
        </p:nvSpPr>
        <p:spPr>
          <a:xfrm rot="20778837">
            <a:off x="8236367" y="2616060"/>
            <a:ext cx="247708" cy="45483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244" name="평행 사변형 9">
            <a:extLst>
              <a:ext uri="{FF2B5EF4-FFF2-40B4-BE49-F238E27FC236}">
                <a16:creationId xmlns:a16="http://schemas.microsoft.com/office/drawing/2014/main" id="{1D2E1F97-0484-4230-895F-3BFAD84059FD}"/>
              </a:ext>
            </a:extLst>
          </p:cNvPr>
          <p:cNvSpPr/>
          <p:nvPr/>
        </p:nvSpPr>
        <p:spPr>
          <a:xfrm rot="20778837">
            <a:off x="10626005" y="2404708"/>
            <a:ext cx="418285" cy="768043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F42DCC94-70EB-47FB-8A8A-F67C4550BF7F}"/>
              </a:ext>
            </a:extLst>
          </p:cNvPr>
          <p:cNvSpPr txBox="1"/>
          <p:nvPr/>
        </p:nvSpPr>
        <p:spPr>
          <a:xfrm>
            <a:off x="9252510" y="1702112"/>
            <a:ext cx="1991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Update Parameters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8" name="그룹 247">
            <a:extLst>
              <a:ext uri="{FF2B5EF4-FFF2-40B4-BE49-F238E27FC236}">
                <a16:creationId xmlns:a16="http://schemas.microsoft.com/office/drawing/2014/main" id="{0BA4A996-D9A1-4018-806D-AA83AD42BA42}"/>
              </a:ext>
            </a:extLst>
          </p:cNvPr>
          <p:cNvGrpSpPr/>
          <p:nvPr/>
        </p:nvGrpSpPr>
        <p:grpSpPr>
          <a:xfrm>
            <a:off x="8520514" y="4663416"/>
            <a:ext cx="2304522" cy="880563"/>
            <a:chOff x="948404" y="5610117"/>
            <a:chExt cx="2487894" cy="855910"/>
          </a:xfrm>
        </p:grpSpPr>
        <p:cxnSp>
          <p:nvCxnSpPr>
            <p:cNvPr id="249" name="직선 연결선 248">
              <a:extLst>
                <a:ext uri="{FF2B5EF4-FFF2-40B4-BE49-F238E27FC236}">
                  <a16:creationId xmlns:a16="http://schemas.microsoft.com/office/drawing/2014/main" id="{71BCC6FD-9697-49AF-99BE-624B1F2906D8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직사각형 249">
              <a:extLst>
                <a:ext uri="{FF2B5EF4-FFF2-40B4-BE49-F238E27FC236}">
                  <a16:creationId xmlns:a16="http://schemas.microsoft.com/office/drawing/2014/main" id="{0BF60859-CA1D-47C4-867F-9E4CDB35CC99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51" name="직사각형 250">
              <a:extLst>
                <a:ext uri="{FF2B5EF4-FFF2-40B4-BE49-F238E27FC236}">
                  <a16:creationId xmlns:a16="http://schemas.microsoft.com/office/drawing/2014/main" id="{1B4273B0-DB5D-495D-B198-8A3D159872AA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52" name="직사각형 251">
              <a:extLst>
                <a:ext uri="{FF2B5EF4-FFF2-40B4-BE49-F238E27FC236}">
                  <a16:creationId xmlns:a16="http://schemas.microsoft.com/office/drawing/2014/main" id="{D36188E5-1E8F-4CCB-88FC-51CD44F336E3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53" name="직사각형 252">
              <a:extLst>
                <a:ext uri="{FF2B5EF4-FFF2-40B4-BE49-F238E27FC236}">
                  <a16:creationId xmlns:a16="http://schemas.microsoft.com/office/drawing/2014/main" id="{26F1B94B-459C-4D58-A74C-1C915D2A75DE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54" name="직사각형 253">
              <a:extLst>
                <a:ext uri="{FF2B5EF4-FFF2-40B4-BE49-F238E27FC236}">
                  <a16:creationId xmlns:a16="http://schemas.microsoft.com/office/drawing/2014/main" id="{984D3D6B-1691-48BA-8BC5-F75579668521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sp>
          <p:nvSpPr>
            <p:cNvPr id="255" name="직사각형 254">
              <a:extLst>
                <a:ext uri="{FF2B5EF4-FFF2-40B4-BE49-F238E27FC236}">
                  <a16:creationId xmlns:a16="http://schemas.microsoft.com/office/drawing/2014/main" id="{4336258C-284D-438F-8BC0-C2925F2E43F5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Linux Libertine" panose="02000503000000000000" pitchFamily="2" charset="0"/>
                <a:ea typeface="맑은 고딕"/>
                <a:cs typeface="Linux Libertine" panose="02000503000000000000" pitchFamily="2" charset="0"/>
              </a:endParaRPr>
            </a:p>
          </p:txBody>
        </p:sp>
        <p:grpSp>
          <p:nvGrpSpPr>
            <p:cNvPr id="256" name="그룹 255">
              <a:extLst>
                <a:ext uri="{FF2B5EF4-FFF2-40B4-BE49-F238E27FC236}">
                  <a16:creationId xmlns:a16="http://schemas.microsoft.com/office/drawing/2014/main" id="{B604B423-CC9E-4151-9A76-BFC3F618F5D2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260" name="타원 259">
                <a:extLst>
                  <a:ext uri="{FF2B5EF4-FFF2-40B4-BE49-F238E27FC236}">
                    <a16:creationId xmlns:a16="http://schemas.microsoft.com/office/drawing/2014/main" id="{FB824E73-91CA-4237-B13F-A96B4CBCC145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Linux Libertine" panose="02000503000000000000" pitchFamily="2" charset="0"/>
                  <a:ea typeface="맑은 고딕"/>
                  <a:cs typeface="Linux Libertine" panose="02000503000000000000" pitchFamily="2" charset="0"/>
                </a:endParaRPr>
              </a:p>
            </p:txBody>
          </p:sp>
          <p:sp>
            <p:nvSpPr>
              <p:cNvPr id="261" name="타원 260">
                <a:extLst>
                  <a:ext uri="{FF2B5EF4-FFF2-40B4-BE49-F238E27FC236}">
                    <a16:creationId xmlns:a16="http://schemas.microsoft.com/office/drawing/2014/main" id="{CFB6D839-2AC0-4B3B-91D5-5339787F23CF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Linux Libertine" panose="02000503000000000000" pitchFamily="2" charset="0"/>
                  <a:ea typeface="맑은 고딕"/>
                  <a:cs typeface="Linux Libertine" panose="02000503000000000000" pitchFamily="2" charset="0"/>
                </a:endParaRPr>
              </a:p>
            </p:txBody>
          </p:sp>
          <p:sp>
            <p:nvSpPr>
              <p:cNvPr id="262" name="타원 261">
                <a:extLst>
                  <a:ext uri="{FF2B5EF4-FFF2-40B4-BE49-F238E27FC236}">
                    <a16:creationId xmlns:a16="http://schemas.microsoft.com/office/drawing/2014/main" id="{25ADC441-D474-4EB6-9D07-E2C12904D722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Linux Libertine" panose="02000503000000000000" pitchFamily="2" charset="0"/>
                  <a:ea typeface="맑은 고딕"/>
                  <a:cs typeface="Linux Libertine" panose="02000503000000000000" pitchFamily="2" charset="0"/>
                </a:endParaRPr>
              </a:p>
            </p:txBody>
          </p:sp>
        </p:grpSp>
        <p:cxnSp>
          <p:nvCxnSpPr>
            <p:cNvPr id="257" name="직선 화살표 연결선 256">
              <a:extLst>
                <a:ext uri="{FF2B5EF4-FFF2-40B4-BE49-F238E27FC236}">
                  <a16:creationId xmlns:a16="http://schemas.microsoft.com/office/drawing/2014/main" id="{5C7682BD-9AC8-47BF-BB66-6EEA3EFBA547}"/>
                </a:ext>
              </a:extLst>
            </p:cNvPr>
            <p:cNvCxnSpPr>
              <a:cxnSpLocks/>
            </p:cNvCxnSpPr>
            <p:nvPr/>
          </p:nvCxnSpPr>
          <p:spPr>
            <a:xfrm>
              <a:off x="3197178" y="6049071"/>
              <a:ext cx="2391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내용 개체 틀 2">
              <a:extLst>
                <a:ext uri="{FF2B5EF4-FFF2-40B4-BE49-F238E27FC236}">
                  <a16:creationId xmlns:a16="http://schemas.microsoft.com/office/drawing/2014/main" id="{122E52D3-6A5C-4557-9221-DE9191FD8223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Linux Libertine" panose="02000503000000000000" pitchFamily="2" charset="0"/>
                <a:ea typeface="Linux Libertine" panose="02000503000000000000" pitchFamily="2" charset="0"/>
                <a:cs typeface="Linux Libertine" panose="02000503000000000000" pitchFamily="2" charset="0"/>
              </a:endParaRPr>
            </a:p>
          </p:txBody>
        </p:sp>
        <p:cxnSp>
          <p:nvCxnSpPr>
            <p:cNvPr id="259" name="직선 화살표 연결선 258">
              <a:extLst>
                <a:ext uri="{FF2B5EF4-FFF2-40B4-BE49-F238E27FC236}">
                  <a16:creationId xmlns:a16="http://schemas.microsoft.com/office/drawing/2014/main" id="{140CDC25-B105-44E0-BD98-90AF632B32AA}"/>
                </a:ext>
              </a:extLst>
            </p:cNvPr>
            <p:cNvCxnSpPr/>
            <p:nvPr/>
          </p:nvCxnSpPr>
          <p:spPr>
            <a:xfrm>
              <a:off x="948404" y="6063918"/>
              <a:ext cx="437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3" name="평행 사변형 9">
            <a:extLst>
              <a:ext uri="{FF2B5EF4-FFF2-40B4-BE49-F238E27FC236}">
                <a16:creationId xmlns:a16="http://schemas.microsoft.com/office/drawing/2014/main" id="{E071CD3D-AC0C-471B-98B1-D2CB3A5D3271}"/>
              </a:ext>
            </a:extLst>
          </p:cNvPr>
          <p:cNvSpPr/>
          <p:nvPr/>
        </p:nvSpPr>
        <p:spPr>
          <a:xfrm rot="20187681">
            <a:off x="10453768" y="4354009"/>
            <a:ext cx="1442944" cy="1444289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8D29D9B1-0492-4845-9D49-941E93D3ED75}"/>
              </a:ext>
            </a:extLst>
          </p:cNvPr>
          <p:cNvSpPr txBox="1"/>
          <p:nvPr/>
        </p:nvSpPr>
        <p:spPr>
          <a:xfrm>
            <a:off x="8783621" y="5518424"/>
            <a:ext cx="193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Super-resolution</a:t>
            </a:r>
            <a:endParaRPr lang="ko-KR" alt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5" name="그림 264">
            <a:extLst>
              <a:ext uri="{FF2B5EF4-FFF2-40B4-BE49-F238E27FC236}">
                <a16:creationId xmlns:a16="http://schemas.microsoft.com/office/drawing/2014/main" id="{DA49574E-A91F-4AE6-A6A5-6E3C4DF99C8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039" y="2709978"/>
            <a:ext cx="164450" cy="163221"/>
          </a:xfrm>
          <a:prstGeom prst="rect">
            <a:avLst/>
          </a:prstGeom>
        </p:spPr>
      </p:pic>
      <p:sp>
        <p:nvSpPr>
          <p:cNvPr id="266" name="평행 사변형 9">
            <a:extLst>
              <a:ext uri="{FF2B5EF4-FFF2-40B4-BE49-F238E27FC236}">
                <a16:creationId xmlns:a16="http://schemas.microsoft.com/office/drawing/2014/main" id="{BC3749E0-EAFA-49E9-AFF1-6F2A31DB587C}"/>
              </a:ext>
            </a:extLst>
          </p:cNvPr>
          <p:cNvSpPr/>
          <p:nvPr/>
        </p:nvSpPr>
        <p:spPr>
          <a:xfrm rot="20778837">
            <a:off x="11324238" y="2415103"/>
            <a:ext cx="418285" cy="768043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2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cxnSp>
        <p:nvCxnSpPr>
          <p:cNvPr id="267" name="직선 화살표 연결선 266">
            <a:extLst>
              <a:ext uri="{FF2B5EF4-FFF2-40B4-BE49-F238E27FC236}">
                <a16:creationId xmlns:a16="http://schemas.microsoft.com/office/drawing/2014/main" id="{8F58E397-64A6-493E-974A-20F4C16D3967}"/>
              </a:ext>
            </a:extLst>
          </p:cNvPr>
          <p:cNvCxnSpPr>
            <a:cxnSpLocks/>
          </p:cNvCxnSpPr>
          <p:nvPr/>
        </p:nvCxnSpPr>
        <p:spPr>
          <a:xfrm>
            <a:off x="11265080" y="2789599"/>
            <a:ext cx="221495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직선 화살표 연결선 267">
            <a:extLst>
              <a:ext uri="{FF2B5EF4-FFF2-40B4-BE49-F238E27FC236}">
                <a16:creationId xmlns:a16="http://schemas.microsoft.com/office/drawing/2014/main" id="{F75AC261-D1BA-4C43-B411-F75F92A9FF98}"/>
              </a:ext>
            </a:extLst>
          </p:cNvPr>
          <p:cNvCxnSpPr>
            <a:cxnSpLocks/>
          </p:cNvCxnSpPr>
          <p:nvPr/>
        </p:nvCxnSpPr>
        <p:spPr>
          <a:xfrm>
            <a:off x="10890069" y="2789599"/>
            <a:ext cx="221495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연결선: 꺾임 268">
            <a:extLst>
              <a:ext uri="{FF2B5EF4-FFF2-40B4-BE49-F238E27FC236}">
                <a16:creationId xmlns:a16="http://schemas.microsoft.com/office/drawing/2014/main" id="{81F19A03-5966-4FFB-BF01-A6B0B0CDB3ED}"/>
              </a:ext>
            </a:extLst>
          </p:cNvPr>
          <p:cNvCxnSpPr>
            <a:cxnSpLocks/>
            <a:stCxn id="265" idx="0"/>
            <a:endCxn id="233" idx="0"/>
          </p:cNvCxnSpPr>
          <p:nvPr/>
        </p:nvCxnSpPr>
        <p:spPr>
          <a:xfrm rot="16200000" flipV="1">
            <a:off x="10152652" y="1678366"/>
            <a:ext cx="372845" cy="1690380"/>
          </a:xfrm>
          <a:prstGeom prst="bentConnector3">
            <a:avLst>
              <a:gd name="adj1" fmla="val 161312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TextBox 269">
            <a:extLst>
              <a:ext uri="{FF2B5EF4-FFF2-40B4-BE49-F238E27FC236}">
                <a16:creationId xmlns:a16="http://schemas.microsoft.com/office/drawing/2014/main" id="{686A628D-B4EC-4C71-BDDA-D2DD2CAA3A2D}"/>
              </a:ext>
            </a:extLst>
          </p:cNvPr>
          <p:cNvSpPr txBox="1"/>
          <p:nvPr/>
        </p:nvSpPr>
        <p:spPr>
          <a:xfrm>
            <a:off x="8871878" y="3217696"/>
            <a:ext cx="186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Online Learning</a:t>
            </a:r>
            <a:endParaRPr lang="ko-KR" altLang="en-US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3" name="아래쪽 화살표 75">
            <a:extLst>
              <a:ext uri="{FF2B5EF4-FFF2-40B4-BE49-F238E27FC236}">
                <a16:creationId xmlns:a16="http://schemas.microsoft.com/office/drawing/2014/main" id="{594D3DCC-C335-4389-888C-90C53FE00FBC}"/>
              </a:ext>
            </a:extLst>
          </p:cNvPr>
          <p:cNvSpPr/>
          <p:nvPr/>
        </p:nvSpPr>
        <p:spPr bwMode="auto">
          <a:xfrm>
            <a:off x="9439185" y="3590083"/>
            <a:ext cx="342889" cy="966649"/>
          </a:xfrm>
          <a:prstGeom prst="downArrow">
            <a:avLst>
              <a:gd name="adj1" fmla="val 50000"/>
              <a:gd name="adj2" fmla="val 3858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8FF22825-4EAB-4EEE-9A87-1DFB963F3EDB}"/>
              </a:ext>
            </a:extLst>
          </p:cNvPr>
          <p:cNvSpPr txBox="1"/>
          <p:nvPr/>
        </p:nvSpPr>
        <p:spPr>
          <a:xfrm>
            <a:off x="9731743" y="3936766"/>
            <a:ext cx="192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Update Model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4" name="직선 연결선 273">
            <a:extLst>
              <a:ext uri="{FF2B5EF4-FFF2-40B4-BE49-F238E27FC236}">
                <a16:creationId xmlns:a16="http://schemas.microsoft.com/office/drawing/2014/main" id="{129E741D-1D58-4AE7-9DA9-723E96E670E3}"/>
              </a:ext>
            </a:extLst>
          </p:cNvPr>
          <p:cNvCxnSpPr>
            <a:cxnSpLocks/>
          </p:cNvCxnSpPr>
          <p:nvPr/>
        </p:nvCxnSpPr>
        <p:spPr>
          <a:xfrm flipH="1">
            <a:off x="7738523" y="2349500"/>
            <a:ext cx="517403" cy="96220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직선 연결선 274">
            <a:extLst>
              <a:ext uri="{FF2B5EF4-FFF2-40B4-BE49-F238E27FC236}">
                <a16:creationId xmlns:a16="http://schemas.microsoft.com/office/drawing/2014/main" id="{F25BA475-575E-4284-9594-A9C98C247AFD}"/>
              </a:ext>
            </a:extLst>
          </p:cNvPr>
          <p:cNvCxnSpPr>
            <a:cxnSpLocks/>
          </p:cNvCxnSpPr>
          <p:nvPr/>
        </p:nvCxnSpPr>
        <p:spPr>
          <a:xfrm flipH="1" flipV="1">
            <a:off x="7620679" y="4882851"/>
            <a:ext cx="406182" cy="90288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6" name="그림 275">
            <a:extLst>
              <a:ext uri="{FF2B5EF4-FFF2-40B4-BE49-F238E27FC236}">
                <a16:creationId xmlns:a16="http://schemas.microsoft.com/office/drawing/2014/main" id="{08F75466-E400-4BD6-817E-648974E500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1788" y="1979739"/>
            <a:ext cx="383189" cy="320845"/>
          </a:xfrm>
          <a:prstGeom prst="rect">
            <a:avLst/>
          </a:prstGeom>
        </p:spPr>
      </p:pic>
      <p:pic>
        <p:nvPicPr>
          <p:cNvPr id="277" name="그림 276">
            <a:extLst>
              <a:ext uri="{FF2B5EF4-FFF2-40B4-BE49-F238E27FC236}">
                <a16:creationId xmlns:a16="http://schemas.microsoft.com/office/drawing/2014/main" id="{E2AA76F5-EB6F-41D4-B811-82CA793E6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7936" y="1979739"/>
            <a:ext cx="383189" cy="320845"/>
          </a:xfrm>
          <a:prstGeom prst="rect">
            <a:avLst/>
          </a:prstGeom>
        </p:spPr>
      </p:pic>
      <p:pic>
        <p:nvPicPr>
          <p:cNvPr id="278" name="Picture 160">
            <a:extLst>
              <a:ext uri="{FF2B5EF4-FFF2-40B4-BE49-F238E27FC236}">
                <a16:creationId xmlns:a16="http://schemas.microsoft.com/office/drawing/2014/main" id="{9D39C0D1-5344-4D38-B4A3-AB95B72FE6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8254070" y="5631786"/>
            <a:ext cx="357350" cy="30789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247" name="평행 사변형 9">
            <a:extLst>
              <a:ext uri="{FF2B5EF4-FFF2-40B4-BE49-F238E27FC236}">
                <a16:creationId xmlns:a16="http://schemas.microsoft.com/office/drawing/2014/main" id="{B2A2706F-4923-4E36-84E9-C7E5E474C39B}"/>
              </a:ext>
            </a:extLst>
          </p:cNvPr>
          <p:cNvSpPr/>
          <p:nvPr/>
        </p:nvSpPr>
        <p:spPr>
          <a:xfrm rot="20187681">
            <a:off x="8154801" y="4839099"/>
            <a:ext cx="590512" cy="61352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Linux Libertine" panose="02000503000000000000" pitchFamily="2" charset="0"/>
              <a:ea typeface="맑은 고딕"/>
              <a:cs typeface="Linux Libertine" panose="02000503000000000000" pitchFamily="2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B84E899-E00A-4D0C-9448-E427A9B059D6}"/>
              </a:ext>
            </a:extLst>
          </p:cNvPr>
          <p:cNvSpPr txBox="1"/>
          <p:nvPr/>
        </p:nvSpPr>
        <p:spPr>
          <a:xfrm>
            <a:off x="7301007" y="5967883"/>
            <a:ext cx="1925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Low-resolution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( &lt; 1080p)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7565513A-4268-407F-B638-93EE9FA7828D}"/>
              </a:ext>
            </a:extLst>
          </p:cNvPr>
          <p:cNvSpPr txBox="1"/>
          <p:nvPr/>
        </p:nvSpPr>
        <p:spPr>
          <a:xfrm>
            <a:off x="10032363" y="5974210"/>
            <a:ext cx="1925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High-resolution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( &gt;= 1080p)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8435D8FF-67BE-4DA3-9C2D-33F18E658750}"/>
              </a:ext>
            </a:extLst>
          </p:cNvPr>
          <p:cNvSpPr txBox="1"/>
          <p:nvPr/>
        </p:nvSpPr>
        <p:spPr>
          <a:xfrm>
            <a:off x="10656935" y="3171620"/>
            <a:ext cx="160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Partial HR 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Training Data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2" name="직사각형 281">
            <a:extLst>
              <a:ext uri="{FF2B5EF4-FFF2-40B4-BE49-F238E27FC236}">
                <a16:creationId xmlns:a16="http://schemas.microsoft.com/office/drawing/2014/main" id="{E58AA18F-7A1D-4BF4-B65A-F1CA084BC4AE}"/>
              </a:ext>
            </a:extLst>
          </p:cNvPr>
          <p:cNvSpPr/>
          <p:nvPr/>
        </p:nvSpPr>
        <p:spPr>
          <a:xfrm>
            <a:off x="4717771" y="2262629"/>
            <a:ext cx="218955" cy="218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804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7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7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7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7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/>
      <p:bldP spid="118" grpId="0"/>
      <p:bldP spid="139" grpId="0"/>
      <p:bldP spid="72" grpId="0" animBg="1"/>
      <p:bldP spid="120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6" grpId="0" animBg="1"/>
      <p:bldP spid="88" grpId="0" animBg="1"/>
      <p:bldP spid="89" grpId="0" animBg="1"/>
      <p:bldP spid="96" grpId="0" animBg="1"/>
      <p:bldP spid="100" grpId="0" animBg="1"/>
      <p:bldP spid="243" grpId="0" animBg="1"/>
      <p:bldP spid="243" grpId="1" animBg="1"/>
      <p:bldP spid="244" grpId="0" animBg="1"/>
      <p:bldP spid="244" grpId="1" animBg="1"/>
      <p:bldP spid="246" grpId="0"/>
      <p:bldP spid="246" grpId="1"/>
      <p:bldP spid="263" grpId="0" animBg="1"/>
      <p:bldP spid="264" grpId="0"/>
      <p:bldP spid="266" grpId="0" animBg="1"/>
      <p:bldP spid="266" grpId="1" animBg="1"/>
      <p:bldP spid="270" grpId="0"/>
      <p:bldP spid="273" grpId="0" animBg="1"/>
      <p:bldP spid="272" grpId="0"/>
      <p:bldP spid="247" grpId="0" animBg="1"/>
      <p:bldP spid="279" grpId="0"/>
      <p:bldP spid="280" grpId="0"/>
      <p:bldP spid="281" grpId="0"/>
      <p:bldP spid="281" grpId="1"/>
      <p:bldP spid="28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A854E9-7FB1-4E4D-B201-3F50788A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597"/>
            <a:ext cx="10515600" cy="866775"/>
          </a:xfrm>
        </p:spPr>
        <p:txBody>
          <a:bodyPr/>
          <a:lstStyle/>
          <a:p>
            <a:r>
              <a:rPr lang="en-US" altLang="ko-KR" dirty="0"/>
              <a:t>Challenges of the Approach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AC260C5-241D-461B-9302-E44BFC63B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134"/>
            <a:ext cx="10515600" cy="3060192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/>
              <a:t>1. Balancing allocation between video and training patches.</a:t>
            </a: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BD8B1D6-D7BF-464F-A559-BA4E1230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41" name="내용 개체 틀 2">
            <a:extLst>
              <a:ext uri="{FF2B5EF4-FFF2-40B4-BE49-F238E27FC236}">
                <a16:creationId xmlns:a16="http://schemas.microsoft.com/office/drawing/2014/main" id="{D047D431-E10B-4B49-B85B-2E8916F91720}"/>
              </a:ext>
            </a:extLst>
          </p:cNvPr>
          <p:cNvSpPr txBox="1">
            <a:spLocks/>
          </p:cNvSpPr>
          <p:nvPr/>
        </p:nvSpPr>
        <p:spPr>
          <a:xfrm>
            <a:off x="838200" y="4240592"/>
            <a:ext cx="10515600" cy="160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dirty="0"/>
              <a:t>2. Supporting large number of streams</a:t>
            </a:r>
            <a:r>
              <a:rPr lang="en-US" altLang="ko-KR" b="1" dirty="0"/>
              <a:t> </a:t>
            </a:r>
            <a:r>
              <a:rPr lang="en-US" altLang="ko-KR" dirty="0"/>
              <a:t>at the Ingest Server.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ko-KR" altLang="en-US" dirty="0"/>
          </a:p>
        </p:txBody>
      </p: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6A53AB4F-ACA8-46DB-A9BD-6C3D076AE80A}"/>
              </a:ext>
            </a:extLst>
          </p:cNvPr>
          <p:cNvGrpSpPr/>
          <p:nvPr/>
        </p:nvGrpSpPr>
        <p:grpSpPr>
          <a:xfrm>
            <a:off x="7436191" y="2377667"/>
            <a:ext cx="4131701" cy="954107"/>
            <a:chOff x="7436191" y="2437827"/>
            <a:chExt cx="4131701" cy="95410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80013AD-AEF9-4513-8EE1-3419EA9B5459}"/>
                </a:ext>
              </a:extLst>
            </p:cNvPr>
            <p:cNvSpPr txBox="1"/>
            <p:nvPr/>
          </p:nvSpPr>
          <p:spPr>
            <a:xfrm>
              <a:off x="8230507" y="2437827"/>
              <a:ext cx="33373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Quality Optimizing Scheduler</a:t>
              </a:r>
              <a:endParaRPr lang="ko-KR" alt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오른쪽 화살표 2">
              <a:extLst>
                <a:ext uri="{FF2B5EF4-FFF2-40B4-BE49-F238E27FC236}">
                  <a16:creationId xmlns:a16="http://schemas.microsoft.com/office/drawing/2014/main" id="{119FF491-EDEA-4DFD-9D72-A4DAC5E5AC9A}"/>
                </a:ext>
              </a:extLst>
            </p:cNvPr>
            <p:cNvSpPr/>
            <p:nvPr/>
          </p:nvSpPr>
          <p:spPr>
            <a:xfrm>
              <a:off x="7436191" y="2468612"/>
              <a:ext cx="794316" cy="74930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11C542EB-1AF1-43F8-B0F5-F6434F1D76C3}"/>
              </a:ext>
            </a:extLst>
          </p:cNvPr>
          <p:cNvGrpSpPr/>
          <p:nvPr/>
        </p:nvGrpSpPr>
        <p:grpSpPr>
          <a:xfrm>
            <a:off x="918548" y="2287034"/>
            <a:ext cx="7066151" cy="1806612"/>
            <a:chOff x="918548" y="2287034"/>
            <a:chExt cx="7066151" cy="1806612"/>
          </a:xfrm>
        </p:grpSpPr>
        <p:sp>
          <p:nvSpPr>
            <p:cNvPr id="46" name="원통 10">
              <a:extLst>
                <a:ext uri="{FF2B5EF4-FFF2-40B4-BE49-F238E27FC236}">
                  <a16:creationId xmlns:a16="http://schemas.microsoft.com/office/drawing/2014/main" id="{04F4F5A1-958D-4432-B107-EAAF20EF36E9}"/>
                </a:ext>
              </a:extLst>
            </p:cNvPr>
            <p:cNvSpPr/>
            <p:nvPr/>
          </p:nvSpPr>
          <p:spPr>
            <a:xfrm rot="5400000">
              <a:off x="3823900" y="1272538"/>
              <a:ext cx="951127" cy="3036479"/>
            </a:xfrm>
            <a:prstGeom prst="can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2B6C541E-C26E-4310-95AA-F621F7E8998F}"/>
                </a:ext>
              </a:extLst>
            </p:cNvPr>
            <p:cNvGrpSpPr/>
            <p:nvPr/>
          </p:nvGrpSpPr>
          <p:grpSpPr>
            <a:xfrm>
              <a:off x="918548" y="2287034"/>
              <a:ext cx="7066151" cy="1806612"/>
              <a:chOff x="918548" y="2347194"/>
              <a:chExt cx="7066151" cy="1806612"/>
            </a:xfrm>
          </p:grpSpPr>
          <p:sp>
            <p:nvSpPr>
              <p:cNvPr id="25" name="내용 개체 틀 2">
                <a:extLst>
                  <a:ext uri="{FF2B5EF4-FFF2-40B4-BE49-F238E27FC236}">
                    <a16:creationId xmlns:a16="http://schemas.microsoft.com/office/drawing/2014/main" id="{FEA68AF8-D958-4909-8E00-1252B9728E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2060" y="3381048"/>
                <a:ext cx="2318738" cy="5657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altLang="ko-KR" sz="2400" dirty="0">
                    <a:solidFill>
                      <a:prstClr val="black"/>
                    </a:solidFill>
                    <a:latin typeface="Calibri"/>
                  </a:rPr>
                  <a:t>Media Server</a:t>
                </a:r>
              </a:p>
            </p:txBody>
          </p:sp>
          <p:sp>
            <p:nvSpPr>
              <p:cNvPr id="33" name="내용 개체 틀 2">
                <a:extLst>
                  <a:ext uri="{FF2B5EF4-FFF2-40B4-BE49-F238E27FC236}">
                    <a16:creationId xmlns:a16="http://schemas.microsoft.com/office/drawing/2014/main" id="{EAAE81E1-CB0D-49A4-9D11-58505E7D17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8548" y="3381815"/>
                <a:ext cx="2318738" cy="5657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altLang="ko-KR" sz="2400" dirty="0">
                    <a:solidFill>
                      <a:prstClr val="black"/>
                    </a:solidFill>
                    <a:latin typeface="Calibri"/>
                  </a:rPr>
                  <a:t>Streamer</a:t>
                </a:r>
              </a:p>
            </p:txBody>
          </p:sp>
          <p:grpSp>
            <p:nvGrpSpPr>
              <p:cNvPr id="36" name="그룹 35">
                <a:extLst>
                  <a:ext uri="{FF2B5EF4-FFF2-40B4-BE49-F238E27FC236}">
                    <a16:creationId xmlns:a16="http://schemas.microsoft.com/office/drawing/2014/main" id="{19D7A8E7-813A-4D5F-B093-6F7BF232E05B}"/>
                  </a:ext>
                </a:extLst>
              </p:cNvPr>
              <p:cNvGrpSpPr/>
              <p:nvPr/>
            </p:nvGrpSpPr>
            <p:grpSpPr>
              <a:xfrm>
                <a:off x="1745611" y="2383328"/>
                <a:ext cx="955809" cy="852467"/>
                <a:chOff x="3224844" y="2460458"/>
                <a:chExt cx="955809" cy="852467"/>
              </a:xfrm>
            </p:grpSpPr>
            <p:pic>
              <p:nvPicPr>
                <p:cNvPr id="37" name="그림 36">
                  <a:extLst>
                    <a:ext uri="{FF2B5EF4-FFF2-40B4-BE49-F238E27FC236}">
                      <a16:creationId xmlns:a16="http://schemas.microsoft.com/office/drawing/2014/main" id="{1067F826-38B3-4F39-BFF9-F5C685E05D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62705" y="2460458"/>
                  <a:ext cx="417948" cy="281666"/>
                </a:xfrm>
                <a:prstGeom prst="rect">
                  <a:avLst/>
                </a:prstGeom>
              </p:spPr>
            </p:pic>
            <p:pic>
              <p:nvPicPr>
                <p:cNvPr id="38" name="그림 37">
                  <a:extLst>
                    <a:ext uri="{FF2B5EF4-FFF2-40B4-BE49-F238E27FC236}">
                      <a16:creationId xmlns:a16="http://schemas.microsoft.com/office/drawing/2014/main" id="{418F1B30-74C3-4FB8-AC22-380CE897ED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24844" y="2472245"/>
                  <a:ext cx="458056" cy="840680"/>
                </a:xfrm>
                <a:prstGeom prst="rect">
                  <a:avLst/>
                </a:prstGeom>
              </p:spPr>
            </p:pic>
            <p:pic>
              <p:nvPicPr>
                <p:cNvPr id="39" name="Picture 2" descr="YouTube logo svg for free download - Seeklogo.net">
                  <a:extLst>
                    <a:ext uri="{FF2B5EF4-FFF2-40B4-BE49-F238E27FC236}">
                      <a16:creationId xmlns:a16="http://schemas.microsoft.com/office/drawing/2014/main" id="{BD5F3B97-413E-4169-A5A2-35574FF2F0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2192" y="2726457"/>
                  <a:ext cx="323010" cy="3230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0" name="그림 39">
                <a:extLst>
                  <a:ext uri="{FF2B5EF4-FFF2-40B4-BE49-F238E27FC236}">
                    <a16:creationId xmlns:a16="http://schemas.microsoft.com/office/drawing/2014/main" id="{34E832F6-A17C-4C9D-8F91-B1FCCBB22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6000" y="2347194"/>
                <a:ext cx="741765" cy="993106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4E1C289-CAD9-4904-8FF6-8B3D2CD6099D}"/>
                  </a:ext>
                </a:extLst>
              </p:cNvPr>
              <p:cNvSpPr txBox="1"/>
              <p:nvPr/>
            </p:nvSpPr>
            <p:spPr>
              <a:xfrm>
                <a:off x="1230417" y="3753696"/>
                <a:ext cx="6754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000" dirty="0">
                    <a:solidFill>
                      <a:prstClr val="black"/>
                    </a:solidFill>
                    <a:latin typeface="Calibri"/>
                    <a:cs typeface="Times New Roman" panose="02020603050405020304" pitchFamily="18" charset="0"/>
                  </a:rPr>
                  <a:t>Training patches share bandwidth with live video</a:t>
                </a:r>
                <a:endParaRPr lang="ko-KR" altLang="en-US" sz="2000" dirty="0">
                  <a:solidFill>
                    <a:prstClr val="black"/>
                  </a:solidFill>
                  <a:latin typeface="Calibri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0" name="구부러진 연결선 51">
                <a:extLst>
                  <a:ext uri="{FF2B5EF4-FFF2-40B4-BE49-F238E27FC236}">
                    <a16:creationId xmlns:a16="http://schemas.microsoft.com/office/drawing/2014/main" id="{FA0BECF3-CD04-4D3E-9EC8-BD3634D948CF}"/>
                  </a:ext>
                </a:extLst>
              </p:cNvPr>
              <p:cNvCxnSpPr>
                <a:cxnSpLocks/>
                <a:stCxn id="49" idx="0"/>
              </p:cNvCxnSpPr>
              <p:nvPr/>
            </p:nvCxnSpPr>
            <p:spPr bwMode="auto">
              <a:xfrm rot="16200000" flipV="1">
                <a:off x="4024299" y="3170436"/>
                <a:ext cx="517900" cy="648619"/>
              </a:xfrm>
              <a:prstGeom prst="curvedConnector3">
                <a:avLst>
                  <a:gd name="adj1" fmla="val 50000"/>
                </a:avLst>
              </a:prstGeom>
              <a:solidFill>
                <a:srgbClr val="4F81BD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62" name="오른쪽 화살표 2">
            <a:extLst>
              <a:ext uri="{FF2B5EF4-FFF2-40B4-BE49-F238E27FC236}">
                <a16:creationId xmlns:a16="http://schemas.microsoft.com/office/drawing/2014/main" id="{0E5638B1-8CF7-4128-AF24-28C265F6B031}"/>
              </a:ext>
            </a:extLst>
          </p:cNvPr>
          <p:cNvSpPr/>
          <p:nvPr/>
        </p:nvSpPr>
        <p:spPr>
          <a:xfrm>
            <a:off x="7436191" y="5262437"/>
            <a:ext cx="794316" cy="74930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D73CC47-50E4-469A-994E-712234E5F678}"/>
              </a:ext>
            </a:extLst>
          </p:cNvPr>
          <p:cNvSpPr txBox="1"/>
          <p:nvPr/>
        </p:nvSpPr>
        <p:spPr>
          <a:xfrm>
            <a:off x="8230506" y="5222687"/>
            <a:ext cx="3337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Content Adaptive</a:t>
            </a:r>
            <a:b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Trainer</a:t>
            </a:r>
            <a:endParaRPr lang="ko-KR" alt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2B07D921-ECD9-4FBB-B11E-F4C41AA74E90}"/>
              </a:ext>
            </a:extLst>
          </p:cNvPr>
          <p:cNvGrpSpPr/>
          <p:nvPr/>
        </p:nvGrpSpPr>
        <p:grpSpPr>
          <a:xfrm>
            <a:off x="596404" y="4403623"/>
            <a:ext cx="6755639" cy="2252440"/>
            <a:chOff x="596404" y="4319403"/>
            <a:chExt cx="6755639" cy="225244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8AED86E-1823-436A-995F-C543DC0B1A4B}"/>
                </a:ext>
              </a:extLst>
            </p:cNvPr>
            <p:cNvSpPr txBox="1"/>
            <p:nvPr/>
          </p:nvSpPr>
          <p:spPr>
            <a:xfrm>
              <a:off x="596404" y="5465274"/>
              <a:ext cx="25414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avg. 90K concurrent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streams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8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EB6E434C-4130-4D44-9482-DD44CB11AE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07" y="4921046"/>
              <a:ext cx="1163439" cy="606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39F9BFA-ADAB-4793-A7F6-399511A550EE}"/>
                </a:ext>
              </a:extLst>
            </p:cNvPr>
            <p:cNvSpPr txBox="1"/>
            <p:nvPr/>
          </p:nvSpPr>
          <p:spPr>
            <a:xfrm>
              <a:off x="2987784" y="5471000"/>
              <a:ext cx="2290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x 1 GPU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/ stream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곱셈 기호 5">
              <a:extLst>
                <a:ext uri="{FF2B5EF4-FFF2-40B4-BE49-F238E27FC236}">
                  <a16:creationId xmlns:a16="http://schemas.microsoft.com/office/drawing/2014/main" id="{FBC42395-3D70-495B-BCFD-C7AB9D3F9624}"/>
                </a:ext>
              </a:extLst>
            </p:cNvPr>
            <p:cNvSpPr/>
            <p:nvPr/>
          </p:nvSpPr>
          <p:spPr bwMode="auto">
            <a:xfrm>
              <a:off x="2767480" y="4994622"/>
              <a:ext cx="449446" cy="431190"/>
            </a:xfrm>
            <a:prstGeom prst="mathMultiply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3" name="Picture 2" descr="Twitch Logo Maker - Design a Twitch Logo in 5 Minutes in 2020 ...">
              <a:extLst>
                <a:ext uri="{FF2B5EF4-FFF2-40B4-BE49-F238E27FC236}">
                  <a16:creationId xmlns:a16="http://schemas.microsoft.com/office/drawing/2014/main" id="{AC041CB9-A0B7-4528-B573-BC7A74E4B4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154" y="4319403"/>
              <a:ext cx="1887415" cy="1452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160">
              <a:extLst>
                <a:ext uri="{FF2B5EF4-FFF2-40B4-BE49-F238E27FC236}">
                  <a16:creationId xmlns:a16="http://schemas.microsoft.com/office/drawing/2014/main" id="{A8FF0DB5-A043-4573-8C66-1B8AEA01E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5915302" y="5013087"/>
              <a:ext cx="524818" cy="452187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85" name="곱셈 기호 5">
              <a:extLst>
                <a:ext uri="{FF2B5EF4-FFF2-40B4-BE49-F238E27FC236}">
                  <a16:creationId xmlns:a16="http://schemas.microsoft.com/office/drawing/2014/main" id="{1BFD08C3-EA95-47F5-B7FE-A42EE7D5E05B}"/>
                </a:ext>
              </a:extLst>
            </p:cNvPr>
            <p:cNvSpPr/>
            <p:nvPr/>
          </p:nvSpPr>
          <p:spPr bwMode="auto">
            <a:xfrm>
              <a:off x="5025252" y="5008876"/>
              <a:ext cx="449446" cy="431190"/>
            </a:xfrm>
            <a:prstGeom prst="mathMultiply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i="0" u="none" strike="noStrike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26FDDCA-ECD0-432E-87D4-C647CEDD7151}"/>
                </a:ext>
              </a:extLst>
            </p:cNvPr>
            <p:cNvSpPr txBox="1"/>
            <p:nvPr/>
          </p:nvSpPr>
          <p:spPr>
            <a:xfrm>
              <a:off x="5061276" y="5461100"/>
              <a:ext cx="2290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avg. 95 min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/ stream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B5435B4-B392-464D-9B98-7A2249104373}"/>
                </a:ext>
              </a:extLst>
            </p:cNvPr>
            <p:cNvSpPr txBox="1"/>
            <p:nvPr/>
          </p:nvSpPr>
          <p:spPr>
            <a:xfrm>
              <a:off x="597761" y="6171733"/>
              <a:ext cx="6754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prstClr val="black"/>
                  </a:solidFill>
                  <a:latin typeface="Calibri"/>
                  <a:cs typeface="Times New Roman" panose="02020603050405020304" pitchFamily="18" charset="0"/>
                </a:rPr>
                <a:t>Efficient resource use is required</a:t>
              </a:r>
              <a:endParaRPr lang="ko-KR" altLang="en-US" sz="20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Picture 160">
            <a:extLst>
              <a:ext uri="{FF2B5EF4-FFF2-40B4-BE49-F238E27FC236}">
                <a16:creationId xmlns:a16="http://schemas.microsoft.com/office/drawing/2014/main" id="{996D74AF-BD5A-4D78-A711-832FEE31AEB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3102645" y="2453451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9C4C0C52-9DB4-41AE-9DB5-2570A80F31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0255" y="2870344"/>
            <a:ext cx="383189" cy="320845"/>
          </a:xfrm>
          <a:prstGeom prst="rect">
            <a:avLst/>
          </a:prstGeom>
        </p:spPr>
      </p:pic>
      <p:pic>
        <p:nvPicPr>
          <p:cNvPr id="45" name="Picture 160">
            <a:extLst>
              <a:ext uri="{FF2B5EF4-FFF2-40B4-BE49-F238E27FC236}">
                <a16:creationId xmlns:a16="http://schemas.microsoft.com/office/drawing/2014/main" id="{E9D140AF-F045-48C3-82A1-CC00BA35007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3733833" y="2445335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1" name="Picture 160">
            <a:extLst>
              <a:ext uri="{FF2B5EF4-FFF2-40B4-BE49-F238E27FC236}">
                <a16:creationId xmlns:a16="http://schemas.microsoft.com/office/drawing/2014/main" id="{79EFA232-D94B-4113-82FE-A0FB06D15E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4375818" y="2445335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2" name="Picture 160">
            <a:extLst>
              <a:ext uri="{FF2B5EF4-FFF2-40B4-BE49-F238E27FC236}">
                <a16:creationId xmlns:a16="http://schemas.microsoft.com/office/drawing/2014/main" id="{71DD15AD-7522-4B63-92D2-2FDAA60F18B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034701" y="2445335"/>
            <a:ext cx="357350" cy="307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C7B2F48F-AA4C-4751-99EB-DCB5302EEE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1443" y="2862228"/>
            <a:ext cx="383189" cy="32084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FCDEAB35-BB3F-4A8E-96DF-8B7195A11C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3161" y="2866676"/>
            <a:ext cx="383189" cy="320845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0A0CFBB6-76C7-41A0-A642-000B3D3EEB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1781" y="2868628"/>
            <a:ext cx="383189" cy="3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7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" grpId="0"/>
      <p:bldP spid="62" grpId="0" animBg="1"/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81C8EF-ECFF-45CB-AD7B-A4B7EE118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7" y="365125"/>
            <a:ext cx="9568305" cy="866775"/>
          </a:xfrm>
        </p:spPr>
        <p:txBody>
          <a:bodyPr>
            <a:noAutofit/>
          </a:bodyPr>
          <a:lstStyle/>
          <a:p>
            <a:r>
              <a:rPr lang="en-US" altLang="ko-KR" dirty="0"/>
              <a:t>Quality-Optimizing Scheduler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ED619D4-A429-4642-9080-CBE236C6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15</a:t>
            </a:fld>
            <a:endParaRPr lang="ko-KR" altLang="en-US"/>
          </a:p>
        </p:txBody>
      </p:sp>
      <p:grpSp>
        <p:nvGrpSpPr>
          <p:cNvPr id="157" name="그룹 156">
            <a:extLst>
              <a:ext uri="{FF2B5EF4-FFF2-40B4-BE49-F238E27FC236}">
                <a16:creationId xmlns:a16="http://schemas.microsoft.com/office/drawing/2014/main" id="{F65805B5-FDA9-49E8-980F-097A3C9CB228}"/>
              </a:ext>
            </a:extLst>
          </p:cNvPr>
          <p:cNvGrpSpPr/>
          <p:nvPr/>
        </p:nvGrpSpPr>
        <p:grpSpPr>
          <a:xfrm>
            <a:off x="731203" y="2381281"/>
            <a:ext cx="3558188" cy="2733579"/>
            <a:chOff x="731203" y="2939198"/>
            <a:chExt cx="3558188" cy="27335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68C2A2F-C1D1-4CB0-815B-33357F852470}"/>
                    </a:ext>
                  </a:extLst>
                </p:cNvPr>
                <p:cNvSpPr txBox="1"/>
                <p:nvPr/>
              </p:nvSpPr>
              <p:spPr>
                <a:xfrm>
                  <a:off x="1127969" y="3890489"/>
                  <a:ext cx="247044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DNN Quality</a:t>
                  </a:r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𝐷𝑁𝑁</m:t>
                          </m:r>
                        </m:sub>
                      </m:sSub>
                    </m:oMath>
                  </a14:m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68C2A2F-C1D1-4CB0-815B-33357F8524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969" y="3890489"/>
                  <a:ext cx="2470442" cy="830997"/>
                </a:xfrm>
                <a:prstGeom prst="rect">
                  <a:avLst/>
                </a:prstGeom>
                <a:blipFill>
                  <a:blip r:embed="rId4"/>
                  <a:stretch>
                    <a:fillRect t="-5839" b="-656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DF3363B-4662-4200-9AA0-58D5132D4137}"/>
                    </a:ext>
                  </a:extLst>
                </p:cNvPr>
                <p:cNvSpPr txBox="1"/>
                <p:nvPr/>
              </p:nvSpPr>
              <p:spPr>
                <a:xfrm>
                  <a:off x="1140322" y="4841780"/>
                  <a:ext cx="234979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Bandwidth 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DF3363B-4662-4200-9AA0-58D5132D41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322" y="4841780"/>
                  <a:ext cx="2349795" cy="830997"/>
                </a:xfrm>
                <a:prstGeom prst="rect">
                  <a:avLst/>
                </a:prstGeom>
                <a:blipFill>
                  <a:blip r:embed="rId5"/>
                  <a:stretch>
                    <a:fillRect t="-583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4" name="직선 화살표 연결선 83">
              <a:extLst>
                <a:ext uri="{FF2B5EF4-FFF2-40B4-BE49-F238E27FC236}">
                  <a16:creationId xmlns:a16="http://schemas.microsoft.com/office/drawing/2014/main" id="{85FAC9D6-92B7-4E8C-8DC5-5B78CA4A60E0}"/>
                </a:ext>
              </a:extLst>
            </p:cNvPr>
            <p:cNvCxnSpPr>
              <a:cxnSpLocks/>
            </p:cNvCxnSpPr>
            <p:nvPr/>
          </p:nvCxnSpPr>
          <p:spPr>
            <a:xfrm>
              <a:off x="3289930" y="3409808"/>
              <a:ext cx="999460" cy="4616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화살표 연결선 84">
              <a:extLst>
                <a:ext uri="{FF2B5EF4-FFF2-40B4-BE49-F238E27FC236}">
                  <a16:creationId xmlns:a16="http://schemas.microsoft.com/office/drawing/2014/main" id="{A0EF9B66-2B04-4432-AD41-FDDDDAE6A5CA}"/>
                </a:ext>
              </a:extLst>
            </p:cNvPr>
            <p:cNvCxnSpPr/>
            <p:nvPr/>
          </p:nvCxnSpPr>
          <p:spPr>
            <a:xfrm>
              <a:off x="3289930" y="4102305"/>
              <a:ext cx="99946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화살표 연결선 85">
              <a:extLst>
                <a:ext uri="{FF2B5EF4-FFF2-40B4-BE49-F238E27FC236}">
                  <a16:creationId xmlns:a16="http://schemas.microsoft.com/office/drawing/2014/main" id="{F1A5542D-44B8-4319-836B-62E478D64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9929" y="4322044"/>
              <a:ext cx="999461" cy="5488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자유형 101">
              <a:extLst>
                <a:ext uri="{FF2B5EF4-FFF2-40B4-BE49-F238E27FC236}">
                  <a16:creationId xmlns:a16="http://schemas.microsoft.com/office/drawing/2014/main" id="{96000926-19B7-4C21-A5AD-CF2AE8B4168B}"/>
                </a:ext>
              </a:extLst>
            </p:cNvPr>
            <p:cNvSpPr/>
            <p:nvPr/>
          </p:nvSpPr>
          <p:spPr bwMode="auto">
            <a:xfrm>
              <a:off x="731203" y="4967170"/>
              <a:ext cx="625733" cy="277812"/>
            </a:xfrm>
            <a:custGeom>
              <a:avLst/>
              <a:gdLst>
                <a:gd name="connsiteX0" fmla="*/ 0 w 1600200"/>
                <a:gd name="connsiteY0" fmla="*/ 487750 h 918942"/>
                <a:gd name="connsiteX1" fmla="*/ 495300 w 1600200"/>
                <a:gd name="connsiteY1" fmla="*/ 11500 h 918942"/>
                <a:gd name="connsiteX2" fmla="*/ 714375 w 1600200"/>
                <a:gd name="connsiteY2" fmla="*/ 916375 h 918942"/>
                <a:gd name="connsiteX3" fmla="*/ 1171575 w 1600200"/>
                <a:gd name="connsiteY3" fmla="*/ 297250 h 918942"/>
                <a:gd name="connsiteX4" fmla="*/ 1314450 w 1600200"/>
                <a:gd name="connsiteY4" fmla="*/ 697300 h 918942"/>
                <a:gd name="connsiteX5" fmla="*/ 1600200 w 1600200"/>
                <a:gd name="connsiteY5" fmla="*/ 230575 h 91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0200" h="918942">
                  <a:moveTo>
                    <a:pt x="0" y="487750"/>
                  </a:moveTo>
                  <a:cubicBezTo>
                    <a:pt x="188119" y="213906"/>
                    <a:pt x="376238" y="-59937"/>
                    <a:pt x="495300" y="11500"/>
                  </a:cubicBezTo>
                  <a:cubicBezTo>
                    <a:pt x="614362" y="82937"/>
                    <a:pt x="601663" y="868750"/>
                    <a:pt x="714375" y="916375"/>
                  </a:cubicBezTo>
                  <a:cubicBezTo>
                    <a:pt x="827087" y="964000"/>
                    <a:pt x="1071563" y="333762"/>
                    <a:pt x="1171575" y="297250"/>
                  </a:cubicBezTo>
                  <a:cubicBezTo>
                    <a:pt x="1271587" y="260738"/>
                    <a:pt x="1243012" y="708413"/>
                    <a:pt x="1314450" y="697300"/>
                  </a:cubicBezTo>
                  <a:cubicBezTo>
                    <a:pt x="1385888" y="686187"/>
                    <a:pt x="1535113" y="317887"/>
                    <a:pt x="1600200" y="230575"/>
                  </a:cubicBezTo>
                </a:path>
              </a:pathLst>
            </a:custGeom>
            <a:ln w="254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0" name="내용 개체 틀 40">
              <a:extLst>
                <a:ext uri="{FF2B5EF4-FFF2-40B4-BE49-F238E27FC236}">
                  <a16:creationId xmlns:a16="http://schemas.microsoft.com/office/drawing/2014/main" id="{46CD0800-132A-4ED1-A434-CAD0454A0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90" y="3914961"/>
              <a:ext cx="519410" cy="5194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64A5489-24B8-4851-8969-F9AF2A5D7671}"/>
                    </a:ext>
                  </a:extLst>
                </p:cNvPr>
                <p:cNvSpPr txBox="1"/>
                <p:nvPr/>
              </p:nvSpPr>
              <p:spPr>
                <a:xfrm>
                  <a:off x="1131736" y="2939198"/>
                  <a:ext cx="234979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Video Quality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𝑣𝑖𝑑𝑒𝑜</m:t>
                          </m:r>
                        </m:sub>
                      </m:sSub>
                    </m:oMath>
                  </a14:m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64A5489-24B8-4851-8969-F9AF2A5D76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1736" y="2939198"/>
                  <a:ext cx="2349795" cy="830997"/>
                </a:xfrm>
                <a:prstGeom prst="rect">
                  <a:avLst/>
                </a:prstGeom>
                <a:blipFill>
                  <a:blip r:embed="rId7"/>
                  <a:stretch>
                    <a:fillRect t="-5882" b="-735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1" name="Picture 160">
              <a:extLst>
                <a:ext uri="{FF2B5EF4-FFF2-40B4-BE49-F238E27FC236}">
                  <a16:creationId xmlns:a16="http://schemas.microsoft.com/office/drawing/2014/main" id="{8DD8E3DB-3BEF-4A36-AE05-C7453AA4D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923721" y="3007877"/>
              <a:ext cx="399547" cy="344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cxnSp>
        <p:nvCxnSpPr>
          <p:cNvPr id="118" name="직선 화살표 연결선 117">
            <a:extLst>
              <a:ext uri="{FF2B5EF4-FFF2-40B4-BE49-F238E27FC236}">
                <a16:creationId xmlns:a16="http://schemas.microsoft.com/office/drawing/2014/main" id="{2093A908-075E-4772-8149-3AF826071DE8}"/>
              </a:ext>
            </a:extLst>
          </p:cNvPr>
          <p:cNvCxnSpPr>
            <a:cxnSpLocks/>
          </p:cNvCxnSpPr>
          <p:nvPr/>
        </p:nvCxnSpPr>
        <p:spPr>
          <a:xfrm>
            <a:off x="6996526" y="3436692"/>
            <a:ext cx="132995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50492B2-D308-4DA7-81DB-5BCBCE6DA7C0}"/>
                  </a:ext>
                </a:extLst>
              </p:cNvPr>
              <p:cNvSpPr txBox="1"/>
              <p:nvPr/>
            </p:nvSpPr>
            <p:spPr>
              <a:xfrm>
                <a:off x="6810303" y="2999674"/>
                <a:ext cx="16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Update </a:t>
                </a:r>
                <a:b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50492B2-D308-4DA7-81DB-5BCBCE6DA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303" y="2999674"/>
                <a:ext cx="1639667" cy="830997"/>
              </a:xfrm>
              <a:prstGeom prst="rect">
                <a:avLst/>
              </a:prstGeom>
              <a:blipFill>
                <a:blip r:embed="rId9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2" name="차트 121">
            <a:extLst>
              <a:ext uri="{FF2B5EF4-FFF2-40B4-BE49-F238E27FC236}">
                <a16:creationId xmlns:a16="http://schemas.microsoft.com/office/drawing/2014/main" id="{F9281F15-46DB-4966-A7D7-33BCAF29BB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2316116"/>
              </p:ext>
            </p:extLst>
          </p:nvPr>
        </p:nvGraphicFramePr>
        <p:xfrm>
          <a:off x="8342976" y="2678088"/>
          <a:ext cx="3169928" cy="198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pSp>
        <p:nvGrpSpPr>
          <p:cNvPr id="10" name="그룹 9">
            <a:extLst>
              <a:ext uri="{FF2B5EF4-FFF2-40B4-BE49-F238E27FC236}">
                <a16:creationId xmlns:a16="http://schemas.microsoft.com/office/drawing/2014/main" id="{AEFACEF0-2506-4776-A59A-499AF579FFA7}"/>
              </a:ext>
            </a:extLst>
          </p:cNvPr>
          <p:cNvGrpSpPr/>
          <p:nvPr/>
        </p:nvGrpSpPr>
        <p:grpSpPr>
          <a:xfrm>
            <a:off x="7756229" y="2218821"/>
            <a:ext cx="4198201" cy="2906094"/>
            <a:chOff x="7756229" y="3067025"/>
            <a:chExt cx="4198201" cy="2906094"/>
          </a:xfrm>
        </p:grpSpPr>
        <p:cxnSp>
          <p:nvCxnSpPr>
            <p:cNvPr id="136" name="직선 화살표 연결선 135">
              <a:extLst>
                <a:ext uri="{FF2B5EF4-FFF2-40B4-BE49-F238E27FC236}">
                  <a16:creationId xmlns:a16="http://schemas.microsoft.com/office/drawing/2014/main" id="{1F6A4EDA-939D-40F3-AEB9-0621026372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7139" y="3557075"/>
              <a:ext cx="0" cy="18310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화살표 연결선 136">
              <a:extLst>
                <a:ext uri="{FF2B5EF4-FFF2-40B4-BE49-F238E27FC236}">
                  <a16:creationId xmlns:a16="http://schemas.microsoft.com/office/drawing/2014/main" id="{40D69BCA-658C-4304-9CCE-12A90A290958}"/>
                </a:ext>
              </a:extLst>
            </p:cNvPr>
            <p:cNvCxnSpPr>
              <a:cxnSpLocks/>
            </p:cNvCxnSpPr>
            <p:nvPr/>
          </p:nvCxnSpPr>
          <p:spPr>
            <a:xfrm>
              <a:off x="8467139" y="5384757"/>
              <a:ext cx="294277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3468E15-6EFD-48ED-8A62-D21C46D508EF}"/>
                </a:ext>
              </a:extLst>
            </p:cNvPr>
            <p:cNvSpPr txBox="1"/>
            <p:nvPr/>
          </p:nvSpPr>
          <p:spPr>
            <a:xfrm>
              <a:off x="10314763" y="5511454"/>
              <a:ext cx="16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779F9FA0-98FE-4BAD-9B86-00710E3F5C1B}"/>
                </a:ext>
              </a:extLst>
            </p:cNvPr>
            <p:cNvSpPr txBox="1"/>
            <p:nvPr/>
          </p:nvSpPr>
          <p:spPr>
            <a:xfrm>
              <a:off x="7756229" y="3067025"/>
              <a:ext cx="1639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86C7F51A-DA3B-402F-9040-E85470C9D65A}"/>
                  </a:ext>
                </a:extLst>
              </p:cNvPr>
              <p:cNvSpPr/>
              <p:nvPr/>
            </p:nvSpPr>
            <p:spPr>
              <a:xfrm>
                <a:off x="11011655" y="4007083"/>
                <a:ext cx="5736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45" name="직사각형 144">
                <a:extLst>
                  <a:ext uri="{FF2B5EF4-FFF2-40B4-BE49-F238E27FC236}">
                    <a16:creationId xmlns:a16="http://schemas.microsoft.com/office/drawing/2014/main" id="{86C7F51A-DA3B-402F-9040-E85470C9D6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1655" y="4007083"/>
                <a:ext cx="573619" cy="461665"/>
              </a:xfrm>
              <a:prstGeom prst="rect">
                <a:avLst/>
              </a:prstGeom>
              <a:blipFill>
                <a:blip r:embed="rId11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47F1D837-AE75-456D-BAAF-9E74D0925017}"/>
                  </a:ext>
                </a:extLst>
              </p:cNvPr>
              <p:cNvSpPr/>
              <p:nvPr/>
            </p:nvSpPr>
            <p:spPr>
              <a:xfrm>
                <a:off x="11069254" y="3206070"/>
                <a:ext cx="5755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46" name="직사각형 145">
                <a:extLst>
                  <a:ext uri="{FF2B5EF4-FFF2-40B4-BE49-F238E27FC236}">
                    <a16:creationId xmlns:a16="http://schemas.microsoft.com/office/drawing/2014/main" id="{47F1D837-AE75-456D-BAAF-9E74D0925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9254" y="3206070"/>
                <a:ext cx="575542" cy="461665"/>
              </a:xfrm>
              <a:prstGeom prst="rect">
                <a:avLst/>
              </a:prstGeom>
              <a:blipFill>
                <a:blip r:embed="rId1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직사각형 146">
                <a:extLst>
                  <a:ext uri="{FF2B5EF4-FFF2-40B4-BE49-F238E27FC236}">
                    <a16:creationId xmlns:a16="http://schemas.microsoft.com/office/drawing/2014/main" id="{0B280499-C041-422C-A965-31449A8AEC1F}"/>
                  </a:ext>
                </a:extLst>
              </p:cNvPr>
              <p:cNvSpPr/>
              <p:nvPr/>
            </p:nvSpPr>
            <p:spPr>
              <a:xfrm>
                <a:off x="9734237" y="2726259"/>
                <a:ext cx="5781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47" name="직사각형 146">
                <a:extLst>
                  <a:ext uri="{FF2B5EF4-FFF2-40B4-BE49-F238E27FC236}">
                    <a16:creationId xmlns:a16="http://schemas.microsoft.com/office/drawing/2014/main" id="{0B280499-C041-422C-A965-31449A8AEC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4237" y="2726259"/>
                <a:ext cx="578171" cy="461665"/>
              </a:xfrm>
              <a:prstGeom prst="rect">
                <a:avLst/>
              </a:prstGeom>
              <a:blipFill>
                <a:blip r:embed="rId13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13CF0D8D-4441-4DD3-8566-F893812815C5}"/>
                  </a:ext>
                </a:extLst>
              </p:cNvPr>
              <p:cNvSpPr txBox="1"/>
              <p:nvPr/>
            </p:nvSpPr>
            <p:spPr>
              <a:xfrm>
                <a:off x="731203" y="5671100"/>
                <a:ext cx="108352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Given available bandwidth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ko-K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LiveNAS splits bandwidth use between video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altLang="ko-KR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and patches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13CF0D8D-4441-4DD3-8566-F89381281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03" y="5671100"/>
                <a:ext cx="10835227" cy="830997"/>
              </a:xfrm>
              <a:prstGeom prst="rect">
                <a:avLst/>
              </a:prstGeom>
              <a:blipFill>
                <a:blip r:embed="rId14"/>
                <a:stretch>
                  <a:fillRect t="-5839" b="-1532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직사각형 157">
            <a:extLst>
              <a:ext uri="{FF2B5EF4-FFF2-40B4-BE49-F238E27FC236}">
                <a16:creationId xmlns:a16="http://schemas.microsoft.com/office/drawing/2014/main" id="{B71F2FCA-114E-4A7E-8904-C838B0BBA061}"/>
              </a:ext>
            </a:extLst>
          </p:cNvPr>
          <p:cNvSpPr/>
          <p:nvPr/>
        </p:nvSpPr>
        <p:spPr>
          <a:xfrm>
            <a:off x="8461985" y="2692921"/>
            <a:ext cx="3089650" cy="1847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E915BEE6-E530-4C38-AF46-AA8E1E3F82DF}"/>
              </a:ext>
            </a:extLst>
          </p:cNvPr>
          <p:cNvGrpSpPr/>
          <p:nvPr/>
        </p:nvGrpSpPr>
        <p:grpSpPr>
          <a:xfrm>
            <a:off x="4015859" y="2370574"/>
            <a:ext cx="3290280" cy="2147878"/>
            <a:chOff x="4015859" y="3349407"/>
            <a:chExt cx="3290280" cy="2147878"/>
          </a:xfrm>
        </p:grpSpPr>
        <p:grpSp>
          <p:nvGrpSpPr>
            <p:cNvPr id="155" name="그룹 154">
              <a:extLst>
                <a:ext uri="{FF2B5EF4-FFF2-40B4-BE49-F238E27FC236}">
                  <a16:creationId xmlns:a16="http://schemas.microsoft.com/office/drawing/2014/main" id="{9D4C11FE-9E8D-44D9-ACBE-0BF93DADD759}"/>
                </a:ext>
              </a:extLst>
            </p:cNvPr>
            <p:cNvGrpSpPr/>
            <p:nvPr/>
          </p:nvGrpSpPr>
          <p:grpSpPr>
            <a:xfrm>
              <a:off x="4015859" y="3349407"/>
              <a:ext cx="3290280" cy="2147878"/>
              <a:chOff x="4015859" y="2928491"/>
              <a:chExt cx="3290280" cy="2147878"/>
            </a:xfrm>
          </p:grpSpPr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61F60099-738A-4A15-B7AD-7E93C4792ED9}"/>
                  </a:ext>
                </a:extLst>
              </p:cNvPr>
              <p:cNvSpPr/>
              <p:nvPr/>
            </p:nvSpPr>
            <p:spPr>
              <a:xfrm>
                <a:off x="4325473" y="3136158"/>
                <a:ext cx="2671053" cy="194021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69C63D-5ECE-4333-B9E9-B5038CDD489A}"/>
                  </a:ext>
                </a:extLst>
              </p:cNvPr>
              <p:cNvSpPr txBox="1"/>
              <p:nvPr/>
            </p:nvSpPr>
            <p:spPr>
              <a:xfrm>
                <a:off x="4015859" y="3107774"/>
                <a:ext cx="32902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Scheduler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1" name="그룹 150">
                <a:extLst>
                  <a:ext uri="{FF2B5EF4-FFF2-40B4-BE49-F238E27FC236}">
                    <a16:creationId xmlns:a16="http://schemas.microsoft.com/office/drawing/2014/main" id="{686B3FD3-7523-499D-A770-30BC8D4645BB}"/>
                  </a:ext>
                </a:extLst>
              </p:cNvPr>
              <p:cNvGrpSpPr/>
              <p:nvPr/>
            </p:nvGrpSpPr>
            <p:grpSpPr>
              <a:xfrm>
                <a:off x="4644291" y="2928491"/>
                <a:ext cx="514140" cy="458551"/>
                <a:chOff x="3224844" y="2460458"/>
                <a:chExt cx="955809" cy="852467"/>
              </a:xfrm>
            </p:grpSpPr>
            <p:pic>
              <p:nvPicPr>
                <p:cNvPr id="152" name="그림 151">
                  <a:extLst>
                    <a:ext uri="{FF2B5EF4-FFF2-40B4-BE49-F238E27FC236}">
                      <a16:creationId xmlns:a16="http://schemas.microsoft.com/office/drawing/2014/main" id="{ADE70B19-E766-4E7D-895C-1BE5B55964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62705" y="2460458"/>
                  <a:ext cx="417948" cy="281666"/>
                </a:xfrm>
                <a:prstGeom prst="rect">
                  <a:avLst/>
                </a:prstGeom>
              </p:spPr>
            </p:pic>
            <p:pic>
              <p:nvPicPr>
                <p:cNvPr id="153" name="그림 152">
                  <a:extLst>
                    <a:ext uri="{FF2B5EF4-FFF2-40B4-BE49-F238E27FC236}">
                      <a16:creationId xmlns:a16="http://schemas.microsoft.com/office/drawing/2014/main" id="{35A94181-9B40-456D-9EA1-9C2137AF1A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24844" y="2472245"/>
                  <a:ext cx="458056" cy="840680"/>
                </a:xfrm>
                <a:prstGeom prst="rect">
                  <a:avLst/>
                </a:prstGeom>
              </p:spPr>
            </p:pic>
            <p:pic>
              <p:nvPicPr>
                <p:cNvPr id="154" name="Picture 2" descr="YouTube logo svg for free download - Seeklogo.net">
                  <a:extLst>
                    <a:ext uri="{FF2B5EF4-FFF2-40B4-BE49-F238E27FC236}">
                      <a16:creationId xmlns:a16="http://schemas.microsoft.com/office/drawing/2014/main" id="{BF310433-00D7-48DE-BEAC-77F5260A1E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2192" y="2726457"/>
                  <a:ext cx="323010" cy="3230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C255C698-DB68-455B-9106-032A2BEAFDF9}"/>
                </a:ext>
              </a:extLst>
            </p:cNvPr>
            <p:cNvGrpSpPr/>
            <p:nvPr/>
          </p:nvGrpSpPr>
          <p:grpSpPr>
            <a:xfrm>
              <a:off x="4118733" y="3942087"/>
              <a:ext cx="3159878" cy="1436637"/>
              <a:chOff x="-5333140" y="3057872"/>
              <a:chExt cx="3159878" cy="1436637"/>
            </a:xfrm>
          </p:grpSpPr>
          <p:grpSp>
            <p:nvGrpSpPr>
              <p:cNvPr id="48" name="그룹 47">
                <a:extLst>
                  <a:ext uri="{FF2B5EF4-FFF2-40B4-BE49-F238E27FC236}">
                    <a16:creationId xmlns:a16="http://schemas.microsoft.com/office/drawing/2014/main" id="{44C2835E-4715-43FE-AF21-D7107AE5A7E3}"/>
                  </a:ext>
                </a:extLst>
              </p:cNvPr>
              <p:cNvGrpSpPr/>
              <p:nvPr/>
            </p:nvGrpSpPr>
            <p:grpSpPr>
              <a:xfrm>
                <a:off x="-5333140" y="3059573"/>
                <a:ext cx="3159878" cy="1434936"/>
                <a:chOff x="8242741" y="2642901"/>
                <a:chExt cx="4043292" cy="2151416"/>
              </a:xfrm>
            </p:grpSpPr>
            <p:sp>
              <p:nvSpPr>
                <p:cNvPr id="49" name="자유형: 도형 48">
                  <a:extLst>
                    <a:ext uri="{FF2B5EF4-FFF2-40B4-BE49-F238E27FC236}">
                      <a16:creationId xmlns:a16="http://schemas.microsoft.com/office/drawing/2014/main" id="{F691C234-1247-4984-8678-AC52F52EDA8D}"/>
                    </a:ext>
                  </a:extLst>
                </p:cNvPr>
                <p:cNvSpPr/>
                <p:nvPr/>
              </p:nvSpPr>
              <p:spPr>
                <a:xfrm rot="515501">
                  <a:off x="9113973" y="3376354"/>
                  <a:ext cx="2206171" cy="566280"/>
                </a:xfrm>
                <a:custGeom>
                  <a:avLst/>
                  <a:gdLst>
                    <a:gd name="connsiteX0" fmla="*/ 0 w 2206171"/>
                    <a:gd name="connsiteY0" fmla="*/ 566279 h 566279"/>
                    <a:gd name="connsiteX1" fmla="*/ 159657 w 2206171"/>
                    <a:gd name="connsiteY1" fmla="*/ 348564 h 566279"/>
                    <a:gd name="connsiteX2" fmla="*/ 464457 w 2206171"/>
                    <a:gd name="connsiteY2" fmla="*/ 72793 h 566279"/>
                    <a:gd name="connsiteX3" fmla="*/ 769257 w 2206171"/>
                    <a:gd name="connsiteY3" fmla="*/ 221 h 566279"/>
                    <a:gd name="connsiteX4" fmla="*/ 1306286 w 2206171"/>
                    <a:gd name="connsiteY4" fmla="*/ 87307 h 566279"/>
                    <a:gd name="connsiteX5" fmla="*/ 1886857 w 2206171"/>
                    <a:gd name="connsiteY5" fmla="*/ 305021 h 566279"/>
                    <a:gd name="connsiteX6" fmla="*/ 2206171 w 2206171"/>
                    <a:gd name="connsiteY6" fmla="*/ 479193 h 56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06171" h="566279">
                      <a:moveTo>
                        <a:pt x="0" y="566279"/>
                      </a:moveTo>
                      <a:cubicBezTo>
                        <a:pt x="41124" y="498545"/>
                        <a:pt x="82248" y="430812"/>
                        <a:pt x="159657" y="348564"/>
                      </a:cubicBezTo>
                      <a:cubicBezTo>
                        <a:pt x="237067" y="266316"/>
                        <a:pt x="362857" y="130850"/>
                        <a:pt x="464457" y="72793"/>
                      </a:cubicBezTo>
                      <a:cubicBezTo>
                        <a:pt x="566057" y="14736"/>
                        <a:pt x="628952" y="-2198"/>
                        <a:pt x="769257" y="221"/>
                      </a:cubicBezTo>
                      <a:cubicBezTo>
                        <a:pt x="909562" y="2640"/>
                        <a:pt x="1120019" y="36507"/>
                        <a:pt x="1306286" y="87307"/>
                      </a:cubicBezTo>
                      <a:cubicBezTo>
                        <a:pt x="1492553" y="138107"/>
                        <a:pt x="1736876" y="239707"/>
                        <a:pt x="1886857" y="305021"/>
                      </a:cubicBezTo>
                      <a:cubicBezTo>
                        <a:pt x="2036838" y="370335"/>
                        <a:pt x="2121504" y="424764"/>
                        <a:pt x="2206171" y="479193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3E37791-2B33-4AF7-ACDA-FC64950CC361}"/>
                    </a:ext>
                  </a:extLst>
                </p:cNvPr>
                <p:cNvSpPr txBox="1"/>
                <p:nvPr/>
              </p:nvSpPr>
              <p:spPr>
                <a:xfrm>
                  <a:off x="8242741" y="2642901"/>
                  <a:ext cx="1659177" cy="507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6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Opt</a:t>
                  </a:r>
                  <a:r>
                    <a:rPr lang="en-US" altLang="ko-KR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Goal</a:t>
                  </a:r>
                  <a:endParaRPr lang="ko-KR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직선 화살표 연결선 50">
                  <a:extLst>
                    <a:ext uri="{FF2B5EF4-FFF2-40B4-BE49-F238E27FC236}">
                      <a16:creationId xmlns:a16="http://schemas.microsoft.com/office/drawing/2014/main" id="{EE577B34-278E-4658-96D2-AB68476CF7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68228" y="3186440"/>
                  <a:ext cx="0" cy="155824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직선 화살표 연결선 51">
                  <a:extLst>
                    <a:ext uri="{FF2B5EF4-FFF2-40B4-BE49-F238E27FC236}">
                      <a16:creationId xmlns:a16="http://schemas.microsoft.com/office/drawing/2014/main" id="{D2E8A49A-3255-4FDE-B4F6-123497C8A3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68228" y="4744686"/>
                  <a:ext cx="259920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직사각형 53">
                      <a:extLst>
                        <a:ext uri="{FF2B5EF4-FFF2-40B4-BE49-F238E27FC236}">
                          <a16:creationId xmlns:a16="http://schemas.microsoft.com/office/drawing/2014/main" id="{C9E147C1-B6EC-475D-9130-F8199E65C8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9305" y="3682924"/>
                      <a:ext cx="2608335" cy="47258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ko-K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𝑣𝑖𝑑𝑒𝑜</m:t>
                                </m:r>
                              </m:sub>
                            </m:s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ko-KR" alt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𝐷𝑁𝑁</m:t>
                                </m:r>
                              </m:sub>
                            </m:sSub>
                          </m:oMath>
                        </m:oMathPara>
                      </a14:m>
                      <a:endParaRPr lang="ko-KR" altLang="en-US" dirty="0"/>
                    </a:p>
                  </p:txBody>
                </p:sp>
              </mc:Choice>
              <mc:Fallback xmlns="">
                <p:sp>
                  <p:nvSpPr>
                    <p:cNvPr id="54" name="직사각형 53">
                      <a:extLst>
                        <a:ext uri="{FF2B5EF4-FFF2-40B4-BE49-F238E27FC236}">
                          <a16:creationId xmlns:a16="http://schemas.microsoft.com/office/drawing/2014/main" id="{C9E147C1-B6EC-475D-9130-F8199E65C8A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729305" y="3682924"/>
                      <a:ext cx="2608335" cy="472587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ED42254-1951-485E-B17E-66C2A25FB6B1}"/>
                    </a:ext>
                  </a:extLst>
                </p:cNvPr>
                <p:cNvSpPr txBox="1"/>
                <p:nvPr/>
              </p:nvSpPr>
              <p:spPr>
                <a:xfrm>
                  <a:off x="10006049" y="4286719"/>
                  <a:ext cx="2279984" cy="507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Patch Bitrate</a:t>
                  </a:r>
                  <a:endParaRPr lang="ko-KR" alt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0" name="자유형: 도형 59">
                <a:extLst>
                  <a:ext uri="{FF2B5EF4-FFF2-40B4-BE49-F238E27FC236}">
                    <a16:creationId xmlns:a16="http://schemas.microsoft.com/office/drawing/2014/main" id="{8C7CF725-E48B-454E-99EE-E494535567EE}"/>
                  </a:ext>
                </a:extLst>
              </p:cNvPr>
              <p:cNvSpPr/>
              <p:nvPr/>
            </p:nvSpPr>
            <p:spPr>
              <a:xfrm>
                <a:off x="-4027890" y="3414088"/>
                <a:ext cx="318977" cy="58278"/>
              </a:xfrm>
              <a:custGeom>
                <a:avLst/>
                <a:gdLst>
                  <a:gd name="connsiteX0" fmla="*/ 318977 w 318977"/>
                  <a:gd name="connsiteY0" fmla="*/ 58278 h 58278"/>
                  <a:gd name="connsiteX1" fmla="*/ 148856 w 318977"/>
                  <a:gd name="connsiteY1" fmla="*/ 5115 h 58278"/>
                  <a:gd name="connsiteX2" fmla="*/ 0 w 318977"/>
                  <a:gd name="connsiteY2" fmla="*/ 5115 h 5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8977" h="58278">
                    <a:moveTo>
                      <a:pt x="318977" y="58278"/>
                    </a:moveTo>
                    <a:cubicBezTo>
                      <a:pt x="260498" y="36126"/>
                      <a:pt x="202019" y="13975"/>
                      <a:pt x="148856" y="5115"/>
                    </a:cubicBezTo>
                    <a:cubicBezTo>
                      <a:pt x="95693" y="-3745"/>
                      <a:pt x="47846" y="685"/>
                      <a:pt x="0" y="511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자유형: 도형 60">
                <a:extLst>
                  <a:ext uri="{FF2B5EF4-FFF2-40B4-BE49-F238E27FC236}">
                    <a16:creationId xmlns:a16="http://schemas.microsoft.com/office/drawing/2014/main" id="{42315E28-28CF-4441-96CA-8F52D6DAE9DB}"/>
                  </a:ext>
                </a:extLst>
              </p:cNvPr>
              <p:cNvSpPr/>
              <p:nvPr/>
            </p:nvSpPr>
            <p:spPr>
              <a:xfrm rot="19291182">
                <a:off x="-4569286" y="3512034"/>
                <a:ext cx="318977" cy="58278"/>
              </a:xfrm>
              <a:custGeom>
                <a:avLst/>
                <a:gdLst>
                  <a:gd name="connsiteX0" fmla="*/ 318977 w 318977"/>
                  <a:gd name="connsiteY0" fmla="*/ 58278 h 58278"/>
                  <a:gd name="connsiteX1" fmla="*/ 148856 w 318977"/>
                  <a:gd name="connsiteY1" fmla="*/ 5115 h 58278"/>
                  <a:gd name="connsiteX2" fmla="*/ 0 w 318977"/>
                  <a:gd name="connsiteY2" fmla="*/ 5115 h 5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8977" h="58278">
                    <a:moveTo>
                      <a:pt x="318977" y="58278"/>
                    </a:moveTo>
                    <a:cubicBezTo>
                      <a:pt x="260498" y="36126"/>
                      <a:pt x="202019" y="13975"/>
                      <a:pt x="148856" y="5115"/>
                    </a:cubicBezTo>
                    <a:cubicBezTo>
                      <a:pt x="95693" y="-3745"/>
                      <a:pt x="47846" y="685"/>
                      <a:pt x="0" y="511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0503650-B260-4B62-9BDC-822EE91C4BE1}"/>
                  </a:ext>
                </a:extLst>
              </p:cNvPr>
              <p:cNvSpPr txBox="1"/>
              <p:nvPr/>
            </p:nvSpPr>
            <p:spPr>
              <a:xfrm>
                <a:off x="-4662018" y="3057872"/>
                <a:ext cx="2477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latin typeface="Calibri" panose="020F0502020204030204" pitchFamily="34" charset="0"/>
                    <a:cs typeface="Calibri" panose="020F0502020204030204" pitchFamily="34" charset="0"/>
                  </a:rPr>
                  <a:t>gradient ascent</a:t>
                </a:r>
                <a:endParaRPr lang="ko-KR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타원 62">
                <a:extLst>
                  <a:ext uri="{FF2B5EF4-FFF2-40B4-BE49-F238E27FC236}">
                    <a16:creationId xmlns:a16="http://schemas.microsoft.com/office/drawing/2014/main" id="{3509B638-213C-4656-8FB9-27C537A90120}"/>
                  </a:ext>
                </a:extLst>
              </p:cNvPr>
              <p:cNvSpPr/>
              <p:nvPr/>
            </p:nvSpPr>
            <p:spPr>
              <a:xfrm>
                <a:off x="-4184679" y="3456795"/>
                <a:ext cx="119568" cy="11956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graphicFrame>
        <p:nvGraphicFramePr>
          <p:cNvPr id="57" name="차트 56">
            <a:extLst>
              <a:ext uri="{FF2B5EF4-FFF2-40B4-BE49-F238E27FC236}">
                <a16:creationId xmlns:a16="http://schemas.microsoft.com/office/drawing/2014/main" id="{DB255EC4-FCD2-4B6E-A37E-3C1ABBBD35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1380263"/>
              </p:ext>
            </p:extLst>
          </p:nvPr>
        </p:nvGraphicFramePr>
        <p:xfrm>
          <a:off x="4076863" y="4399891"/>
          <a:ext cx="3123177" cy="1654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C54A74A9-EC29-409C-B47D-B2EB8C0E0ED2}"/>
              </a:ext>
            </a:extLst>
          </p:cNvPr>
          <p:cNvSpPr txBox="1"/>
          <p:nvPr/>
        </p:nvSpPr>
        <p:spPr>
          <a:xfrm>
            <a:off x="2954890" y="4828175"/>
            <a:ext cx="163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Gradient</a:t>
            </a:r>
            <a:b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2" name="직선 화살표 연결선 71">
            <a:extLst>
              <a:ext uri="{FF2B5EF4-FFF2-40B4-BE49-F238E27FC236}">
                <a16:creationId xmlns:a16="http://schemas.microsoft.com/office/drawing/2014/main" id="{513C8547-5519-496B-9457-3CEDE67E8B8F}"/>
              </a:ext>
            </a:extLst>
          </p:cNvPr>
          <p:cNvCxnSpPr>
            <a:cxnSpLocks/>
          </p:cNvCxnSpPr>
          <p:nvPr/>
        </p:nvCxnSpPr>
        <p:spPr>
          <a:xfrm flipV="1">
            <a:off x="4334412" y="4649652"/>
            <a:ext cx="0" cy="105489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4EEA31CD-8BB0-427F-83DE-1AD9C61B32CB}"/>
              </a:ext>
            </a:extLst>
          </p:cNvPr>
          <p:cNvSpPr/>
          <p:nvPr/>
        </p:nvSpPr>
        <p:spPr>
          <a:xfrm>
            <a:off x="4350913" y="4666244"/>
            <a:ext cx="3089650" cy="103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DD2EF7-8318-4B8D-A2D5-2EF4FEA3578E}"/>
              </a:ext>
            </a:extLst>
          </p:cNvPr>
          <p:cNvSpPr txBox="1"/>
          <p:nvPr/>
        </p:nvSpPr>
        <p:spPr>
          <a:xfrm>
            <a:off x="6508529" y="4953731"/>
            <a:ext cx="163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B09E0FEB-7B57-4F09-AA45-1A56E56687D0}"/>
              </a:ext>
            </a:extLst>
          </p:cNvPr>
          <p:cNvCxnSpPr>
            <a:cxnSpLocks/>
          </p:cNvCxnSpPr>
          <p:nvPr/>
        </p:nvCxnSpPr>
        <p:spPr>
          <a:xfrm>
            <a:off x="4325473" y="5150647"/>
            <a:ext cx="26710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내용 개체 틀 76">
            <a:extLst>
              <a:ext uri="{FF2B5EF4-FFF2-40B4-BE49-F238E27FC236}">
                <a16:creationId xmlns:a16="http://schemas.microsoft.com/office/drawing/2014/main" id="{4077DA61-A702-438F-AA3A-3DEAEA264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7" y="1292282"/>
            <a:ext cx="11153448" cy="94674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ko-KR" sz="2400" b="1" dirty="0"/>
              <a:t>Optimization Goal</a:t>
            </a:r>
            <a:r>
              <a:rPr lang="en-US" altLang="ko-KR" sz="2400" dirty="0"/>
              <a:t>: maximize the sum of </a:t>
            </a:r>
            <a:br>
              <a:rPr lang="en-US" altLang="ko-KR" sz="2400" dirty="0"/>
            </a:br>
            <a:r>
              <a:rPr lang="en-US" altLang="ko-KR" sz="2400" dirty="0"/>
              <a:t>	</a:t>
            </a:r>
            <a:r>
              <a:rPr lang="en-US" altLang="ko-KR" sz="2400" b="1" dirty="0">
                <a:solidFill>
                  <a:srgbClr val="FF0000"/>
                </a:solidFill>
              </a:rPr>
              <a:t>video quality </a:t>
            </a:r>
            <a:r>
              <a:rPr lang="en-US" altLang="ko-KR" sz="2400" dirty="0"/>
              <a:t>and </a:t>
            </a:r>
            <a:r>
              <a:rPr lang="en-US" altLang="ko-KR" sz="2400" b="1" dirty="0">
                <a:solidFill>
                  <a:srgbClr val="0070C0"/>
                </a:solidFill>
              </a:rPr>
              <a:t>future quality gain due to online training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8531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5873 -4.81481E-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25873 4.44444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48" grpId="0"/>
      <p:bldP spid="158" grpId="0" animBg="1"/>
      <p:bldGraphic spid="57" grpId="0">
        <p:bldAsOne/>
      </p:bldGraphic>
      <p:bldP spid="68" grpId="0"/>
      <p:bldP spid="79" grpId="0" animBg="1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4568AC-591E-4FFB-B586-202550E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365125"/>
            <a:ext cx="10768012" cy="866775"/>
          </a:xfrm>
        </p:spPr>
        <p:txBody>
          <a:bodyPr>
            <a:normAutofit/>
          </a:bodyPr>
          <a:lstStyle/>
          <a:p>
            <a:r>
              <a:rPr lang="en-US" altLang="ko-KR" dirty="0"/>
              <a:t>Content Adaptive Trainer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C6ACFD-8E72-49C4-8271-9DC3D8D0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16</a:t>
            </a:fld>
            <a:endParaRPr lang="ko-KR" altLang="en-US" dirty="0"/>
          </a:p>
        </p:txBody>
      </p: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0A0CB0B2-9E22-4121-A94C-32B11BCA41BC}"/>
              </a:ext>
            </a:extLst>
          </p:cNvPr>
          <p:cNvGrpSpPr/>
          <p:nvPr/>
        </p:nvGrpSpPr>
        <p:grpSpPr>
          <a:xfrm>
            <a:off x="1743528" y="1616280"/>
            <a:ext cx="2617200" cy="1859512"/>
            <a:chOff x="1860171" y="1616426"/>
            <a:chExt cx="2617200" cy="1859512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0A7EE246-EA62-4A29-BDD0-35364008F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0171" y="1616426"/>
              <a:ext cx="2597415" cy="1497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2C270599-7FBF-427B-BC08-42FC9631F348}"/>
                </a:ext>
              </a:extLst>
            </p:cNvPr>
            <p:cNvSpPr/>
            <p:nvPr/>
          </p:nvSpPr>
          <p:spPr>
            <a:xfrm>
              <a:off x="1860171" y="3166654"/>
              <a:ext cx="2617200" cy="309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Just Chatting*</a:t>
              </a:r>
              <a:endParaRPr lang="ko-KR" alt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자유형: 도형 28">
            <a:extLst>
              <a:ext uri="{FF2B5EF4-FFF2-40B4-BE49-F238E27FC236}">
                <a16:creationId xmlns:a16="http://schemas.microsoft.com/office/drawing/2014/main" id="{0682D3A3-BA69-4323-91AF-BDB2B57C5AFA}"/>
              </a:ext>
            </a:extLst>
          </p:cNvPr>
          <p:cNvSpPr/>
          <p:nvPr/>
        </p:nvSpPr>
        <p:spPr>
          <a:xfrm>
            <a:off x="1801952" y="3788591"/>
            <a:ext cx="7672237" cy="725395"/>
          </a:xfrm>
          <a:custGeom>
            <a:avLst/>
            <a:gdLst>
              <a:gd name="connsiteX0" fmla="*/ 0 w 6000122"/>
              <a:gd name="connsiteY0" fmla="*/ 1035774 h 1035774"/>
              <a:gd name="connsiteX1" fmla="*/ 351693 w 6000122"/>
              <a:gd name="connsiteY1" fmla="*/ 422824 h 1035774"/>
              <a:gd name="connsiteX2" fmla="*/ 854110 w 6000122"/>
              <a:gd name="connsiteY2" fmla="*/ 81180 h 1035774"/>
              <a:gd name="connsiteX3" fmla="*/ 1155561 w 6000122"/>
              <a:gd name="connsiteY3" fmla="*/ 30939 h 1035774"/>
              <a:gd name="connsiteX4" fmla="*/ 1396721 w 6000122"/>
              <a:gd name="connsiteY4" fmla="*/ 81180 h 1035774"/>
              <a:gd name="connsiteX5" fmla="*/ 1668027 w 6000122"/>
              <a:gd name="connsiteY5" fmla="*/ 40987 h 1035774"/>
              <a:gd name="connsiteX6" fmla="*/ 1728317 w 6000122"/>
              <a:gd name="connsiteY6" fmla="*/ 81180 h 1035774"/>
              <a:gd name="connsiteX7" fmla="*/ 1899139 w 6000122"/>
              <a:gd name="connsiteY7" fmla="*/ 20890 h 1035774"/>
              <a:gd name="connsiteX8" fmla="*/ 1959429 w 6000122"/>
              <a:gd name="connsiteY8" fmla="*/ 61084 h 1035774"/>
              <a:gd name="connsiteX9" fmla="*/ 2090058 w 6000122"/>
              <a:gd name="connsiteY9" fmla="*/ 30939 h 1035774"/>
              <a:gd name="connsiteX10" fmla="*/ 2280976 w 6000122"/>
              <a:gd name="connsiteY10" fmla="*/ 61084 h 1035774"/>
              <a:gd name="connsiteX11" fmla="*/ 2481943 w 6000122"/>
              <a:gd name="connsiteY11" fmla="*/ 40987 h 1035774"/>
              <a:gd name="connsiteX12" fmla="*/ 2642717 w 6000122"/>
              <a:gd name="connsiteY12" fmla="*/ 20890 h 1035774"/>
              <a:gd name="connsiteX13" fmla="*/ 2703007 w 6000122"/>
              <a:gd name="connsiteY13" fmla="*/ 61084 h 1035774"/>
              <a:gd name="connsiteX14" fmla="*/ 2873829 w 6000122"/>
              <a:gd name="connsiteY14" fmla="*/ 40987 h 1035774"/>
              <a:gd name="connsiteX15" fmla="*/ 2924071 w 6000122"/>
              <a:gd name="connsiteY15" fmla="*/ 131422 h 1035774"/>
              <a:gd name="connsiteX16" fmla="*/ 3225521 w 6000122"/>
              <a:gd name="connsiteY16" fmla="*/ 71132 h 1035774"/>
              <a:gd name="connsiteX17" fmla="*/ 3496827 w 6000122"/>
              <a:gd name="connsiteY17" fmla="*/ 81180 h 1035774"/>
              <a:gd name="connsiteX18" fmla="*/ 3657600 w 6000122"/>
              <a:gd name="connsiteY18" fmla="*/ 101277 h 1035774"/>
              <a:gd name="connsiteX19" fmla="*/ 3918858 w 6000122"/>
              <a:gd name="connsiteY19" fmla="*/ 40987 h 1035774"/>
              <a:gd name="connsiteX20" fmla="*/ 4139921 w 6000122"/>
              <a:gd name="connsiteY20" fmla="*/ 804662 h 1035774"/>
              <a:gd name="connsiteX21" fmla="*/ 4391130 w 6000122"/>
              <a:gd name="connsiteY21" fmla="*/ 864952 h 1035774"/>
              <a:gd name="connsiteX22" fmla="*/ 4592097 w 6000122"/>
              <a:gd name="connsiteY22" fmla="*/ 864952 h 1035774"/>
              <a:gd name="connsiteX23" fmla="*/ 4732774 w 6000122"/>
              <a:gd name="connsiteY23" fmla="*/ 794613 h 1035774"/>
              <a:gd name="connsiteX24" fmla="*/ 4873451 w 6000122"/>
              <a:gd name="connsiteY24" fmla="*/ 854904 h 1035774"/>
              <a:gd name="connsiteX25" fmla="*/ 5074418 w 6000122"/>
              <a:gd name="connsiteY25" fmla="*/ 854904 h 1035774"/>
              <a:gd name="connsiteX26" fmla="*/ 5184950 w 6000122"/>
              <a:gd name="connsiteY26" fmla="*/ 824758 h 1035774"/>
              <a:gd name="connsiteX27" fmla="*/ 5436159 w 6000122"/>
              <a:gd name="connsiteY27" fmla="*/ 864952 h 1035774"/>
              <a:gd name="connsiteX28" fmla="*/ 5546691 w 6000122"/>
              <a:gd name="connsiteY28" fmla="*/ 844855 h 1035774"/>
              <a:gd name="connsiteX29" fmla="*/ 5777803 w 6000122"/>
              <a:gd name="connsiteY29" fmla="*/ 895097 h 1035774"/>
              <a:gd name="connsiteX30" fmla="*/ 5888335 w 6000122"/>
              <a:gd name="connsiteY30" fmla="*/ 864952 h 1035774"/>
              <a:gd name="connsiteX31" fmla="*/ 5988818 w 6000122"/>
              <a:gd name="connsiteY31" fmla="*/ 875000 h 1035774"/>
              <a:gd name="connsiteX32" fmla="*/ 5998866 w 6000122"/>
              <a:gd name="connsiteY32" fmla="*/ 875000 h 1035774"/>
              <a:gd name="connsiteX33" fmla="*/ 5998866 w 6000122"/>
              <a:gd name="connsiteY33" fmla="*/ 885049 h 1035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00122" h="1035774">
                <a:moveTo>
                  <a:pt x="0" y="1035774"/>
                </a:moveTo>
                <a:cubicBezTo>
                  <a:pt x="104670" y="808848"/>
                  <a:pt x="209341" y="581923"/>
                  <a:pt x="351693" y="422824"/>
                </a:cubicBezTo>
                <a:cubicBezTo>
                  <a:pt x="494045" y="263725"/>
                  <a:pt x="720132" y="146494"/>
                  <a:pt x="854110" y="81180"/>
                </a:cubicBezTo>
                <a:cubicBezTo>
                  <a:pt x="988088" y="15866"/>
                  <a:pt x="1065126" y="30939"/>
                  <a:pt x="1155561" y="30939"/>
                </a:cubicBezTo>
                <a:cubicBezTo>
                  <a:pt x="1245996" y="30939"/>
                  <a:pt x="1311310" y="79505"/>
                  <a:pt x="1396721" y="81180"/>
                </a:cubicBezTo>
                <a:cubicBezTo>
                  <a:pt x="1482132" y="82855"/>
                  <a:pt x="1612761" y="40987"/>
                  <a:pt x="1668027" y="40987"/>
                </a:cubicBezTo>
                <a:cubicBezTo>
                  <a:pt x="1723293" y="40987"/>
                  <a:pt x="1689798" y="84529"/>
                  <a:pt x="1728317" y="81180"/>
                </a:cubicBezTo>
                <a:cubicBezTo>
                  <a:pt x="1766836" y="77831"/>
                  <a:pt x="1860620" y="24239"/>
                  <a:pt x="1899139" y="20890"/>
                </a:cubicBezTo>
                <a:cubicBezTo>
                  <a:pt x="1937658" y="17541"/>
                  <a:pt x="1927609" y="59409"/>
                  <a:pt x="1959429" y="61084"/>
                </a:cubicBezTo>
                <a:cubicBezTo>
                  <a:pt x="1991249" y="62759"/>
                  <a:pt x="2036467" y="30939"/>
                  <a:pt x="2090058" y="30939"/>
                </a:cubicBezTo>
                <a:cubicBezTo>
                  <a:pt x="2143649" y="30939"/>
                  <a:pt x="2215662" y="59409"/>
                  <a:pt x="2280976" y="61084"/>
                </a:cubicBezTo>
                <a:cubicBezTo>
                  <a:pt x="2346290" y="62759"/>
                  <a:pt x="2421653" y="47686"/>
                  <a:pt x="2481943" y="40987"/>
                </a:cubicBezTo>
                <a:cubicBezTo>
                  <a:pt x="2542233" y="34288"/>
                  <a:pt x="2605873" y="17540"/>
                  <a:pt x="2642717" y="20890"/>
                </a:cubicBezTo>
                <a:cubicBezTo>
                  <a:pt x="2679561" y="24239"/>
                  <a:pt x="2664488" y="57735"/>
                  <a:pt x="2703007" y="61084"/>
                </a:cubicBezTo>
                <a:cubicBezTo>
                  <a:pt x="2741526" y="64433"/>
                  <a:pt x="2836985" y="29264"/>
                  <a:pt x="2873829" y="40987"/>
                </a:cubicBezTo>
                <a:cubicBezTo>
                  <a:pt x="2910673" y="52710"/>
                  <a:pt x="2865456" y="126398"/>
                  <a:pt x="2924071" y="131422"/>
                </a:cubicBezTo>
                <a:cubicBezTo>
                  <a:pt x="2982686" y="136446"/>
                  <a:pt x="3130062" y="79506"/>
                  <a:pt x="3225521" y="71132"/>
                </a:cubicBezTo>
                <a:cubicBezTo>
                  <a:pt x="3320980" y="62758"/>
                  <a:pt x="3424814" y="76156"/>
                  <a:pt x="3496827" y="81180"/>
                </a:cubicBezTo>
                <a:cubicBezTo>
                  <a:pt x="3568840" y="86204"/>
                  <a:pt x="3587262" y="107976"/>
                  <a:pt x="3657600" y="101277"/>
                </a:cubicBezTo>
                <a:cubicBezTo>
                  <a:pt x="3727939" y="94578"/>
                  <a:pt x="3838471" y="-76244"/>
                  <a:pt x="3918858" y="40987"/>
                </a:cubicBezTo>
                <a:cubicBezTo>
                  <a:pt x="3999245" y="158218"/>
                  <a:pt x="4061209" y="667335"/>
                  <a:pt x="4139921" y="804662"/>
                </a:cubicBezTo>
                <a:cubicBezTo>
                  <a:pt x="4218633" y="941989"/>
                  <a:pt x="4315767" y="854904"/>
                  <a:pt x="4391130" y="864952"/>
                </a:cubicBezTo>
                <a:cubicBezTo>
                  <a:pt x="4466493" y="875000"/>
                  <a:pt x="4535157" y="876675"/>
                  <a:pt x="4592097" y="864952"/>
                </a:cubicBezTo>
                <a:cubicBezTo>
                  <a:pt x="4649037" y="853229"/>
                  <a:pt x="4685882" y="796288"/>
                  <a:pt x="4732774" y="794613"/>
                </a:cubicBezTo>
                <a:cubicBezTo>
                  <a:pt x="4779666" y="792938"/>
                  <a:pt x="4816510" y="844855"/>
                  <a:pt x="4873451" y="854904"/>
                </a:cubicBezTo>
                <a:cubicBezTo>
                  <a:pt x="4930392" y="864953"/>
                  <a:pt x="5022502" y="859928"/>
                  <a:pt x="5074418" y="854904"/>
                </a:cubicBezTo>
                <a:cubicBezTo>
                  <a:pt x="5126335" y="849880"/>
                  <a:pt x="5124660" y="823083"/>
                  <a:pt x="5184950" y="824758"/>
                </a:cubicBezTo>
                <a:cubicBezTo>
                  <a:pt x="5245240" y="826433"/>
                  <a:pt x="5375869" y="861603"/>
                  <a:pt x="5436159" y="864952"/>
                </a:cubicBezTo>
                <a:cubicBezTo>
                  <a:pt x="5496449" y="868301"/>
                  <a:pt x="5489750" y="839831"/>
                  <a:pt x="5546691" y="844855"/>
                </a:cubicBezTo>
                <a:cubicBezTo>
                  <a:pt x="5603632" y="849879"/>
                  <a:pt x="5720862" y="891748"/>
                  <a:pt x="5777803" y="895097"/>
                </a:cubicBezTo>
                <a:cubicBezTo>
                  <a:pt x="5834744" y="898446"/>
                  <a:pt x="5853166" y="868301"/>
                  <a:pt x="5888335" y="864952"/>
                </a:cubicBezTo>
                <a:lnTo>
                  <a:pt x="5988818" y="875000"/>
                </a:lnTo>
                <a:cubicBezTo>
                  <a:pt x="6007240" y="876675"/>
                  <a:pt x="5997191" y="873325"/>
                  <a:pt x="5998866" y="875000"/>
                </a:cubicBezTo>
                <a:cubicBezTo>
                  <a:pt x="6000541" y="876675"/>
                  <a:pt x="5999703" y="880862"/>
                  <a:pt x="5998866" y="885049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E95EA89-C28F-4B0E-BC1E-327656926A68}"/>
              </a:ext>
            </a:extLst>
          </p:cNvPr>
          <p:cNvGrpSpPr/>
          <p:nvPr/>
        </p:nvGrpSpPr>
        <p:grpSpPr>
          <a:xfrm>
            <a:off x="6124918" y="1099151"/>
            <a:ext cx="4711427" cy="3455483"/>
            <a:chOff x="6124918" y="1099151"/>
            <a:chExt cx="4711427" cy="3455483"/>
          </a:xfrm>
        </p:grpSpPr>
        <p:grpSp>
          <p:nvGrpSpPr>
            <p:cNvPr id="154" name="그룹 153">
              <a:extLst>
                <a:ext uri="{FF2B5EF4-FFF2-40B4-BE49-F238E27FC236}">
                  <a16:creationId xmlns:a16="http://schemas.microsoft.com/office/drawing/2014/main" id="{2DD3B655-F82C-44BA-9548-F7085DD79032}"/>
                </a:ext>
              </a:extLst>
            </p:cNvPr>
            <p:cNvGrpSpPr/>
            <p:nvPr/>
          </p:nvGrpSpPr>
          <p:grpSpPr>
            <a:xfrm>
              <a:off x="7437555" y="1609721"/>
              <a:ext cx="2616877" cy="1869569"/>
              <a:chOff x="7186036" y="1621999"/>
              <a:chExt cx="2616877" cy="1869569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BA481073-021B-4B3F-97BD-02EC1F9A6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95652" y="1621999"/>
                <a:ext cx="2607261" cy="14984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A80D4566-2E46-46A0-9C88-31AC32755E1D}"/>
                  </a:ext>
                </a:extLst>
              </p:cNvPr>
              <p:cNvSpPr/>
              <p:nvPr/>
            </p:nvSpPr>
            <p:spPr>
              <a:xfrm>
                <a:off x="7186036" y="3182284"/>
                <a:ext cx="2616872" cy="30928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Video Call*</a:t>
                </a:r>
                <a:endParaRPr lang="ko-KR" alt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8" name="그룹 67">
              <a:extLst>
                <a:ext uri="{FF2B5EF4-FFF2-40B4-BE49-F238E27FC236}">
                  <a16:creationId xmlns:a16="http://schemas.microsoft.com/office/drawing/2014/main" id="{96D27632-DC16-4593-8102-F3A5F395F3E6}"/>
                </a:ext>
              </a:extLst>
            </p:cNvPr>
            <p:cNvGrpSpPr/>
            <p:nvPr/>
          </p:nvGrpSpPr>
          <p:grpSpPr>
            <a:xfrm>
              <a:off x="10360136" y="2372137"/>
              <a:ext cx="476209" cy="142846"/>
              <a:chOff x="4092000" y="4871966"/>
              <a:chExt cx="389754" cy="108000"/>
            </a:xfrm>
          </p:grpSpPr>
          <p:sp>
            <p:nvSpPr>
              <p:cNvPr id="69" name="타원 68">
                <a:extLst>
                  <a:ext uri="{FF2B5EF4-FFF2-40B4-BE49-F238E27FC236}">
                    <a16:creationId xmlns:a16="http://schemas.microsoft.com/office/drawing/2014/main" id="{3E35BA0B-A1F6-4A8A-B530-54E9849E789E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70" name="타원 69">
                <a:extLst>
                  <a:ext uri="{FF2B5EF4-FFF2-40B4-BE49-F238E27FC236}">
                    <a16:creationId xmlns:a16="http://schemas.microsoft.com/office/drawing/2014/main" id="{96162705-4A66-4A19-A8FD-642C76A3694E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71" name="타원 70">
                <a:extLst>
                  <a:ext uri="{FF2B5EF4-FFF2-40B4-BE49-F238E27FC236}">
                    <a16:creationId xmlns:a16="http://schemas.microsoft.com/office/drawing/2014/main" id="{99DB31A6-E0D7-4037-BB45-66F163E56DB3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32DCCA1-570F-482A-A3C3-9F1267406647}"/>
                </a:ext>
              </a:extLst>
            </p:cNvPr>
            <p:cNvSpPr txBox="1"/>
            <p:nvPr/>
          </p:nvSpPr>
          <p:spPr>
            <a:xfrm>
              <a:off x="6124918" y="1099151"/>
              <a:ext cx="22886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Scene transition</a:t>
              </a:r>
              <a:endParaRPr lang="ko-KR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E4728563-1475-476F-B08C-A7748B169379}"/>
                </a:ext>
              </a:extLst>
            </p:cNvPr>
            <p:cNvCxnSpPr>
              <a:cxnSpLocks/>
            </p:cNvCxnSpPr>
            <p:nvPr/>
          </p:nvCxnSpPr>
          <p:spPr>
            <a:xfrm>
              <a:off x="7319054" y="1514271"/>
              <a:ext cx="0" cy="3040363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D5BD6F1-B8AD-4485-A693-9E1E6771AA91}"/>
              </a:ext>
            </a:extLst>
          </p:cNvPr>
          <p:cNvSpPr txBox="1"/>
          <p:nvPr/>
        </p:nvSpPr>
        <p:spPr>
          <a:xfrm>
            <a:off x="2249262" y="4117719"/>
            <a:ext cx="4509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Online training gain eventually saturates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BA1372E-3BA5-4ACF-AF34-3FDA530DCBE4}"/>
              </a:ext>
            </a:extLst>
          </p:cNvPr>
          <p:cNvSpPr txBox="1"/>
          <p:nvPr/>
        </p:nvSpPr>
        <p:spPr>
          <a:xfrm>
            <a:off x="7357154" y="3594483"/>
            <a:ext cx="4509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Online training gain </a:t>
            </a:r>
          </a:p>
          <a:p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cannot keep up with scene changes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7" name="연결선: 구부러짐 86">
            <a:extLst>
              <a:ext uri="{FF2B5EF4-FFF2-40B4-BE49-F238E27FC236}">
                <a16:creationId xmlns:a16="http://schemas.microsoft.com/office/drawing/2014/main" id="{9FA96865-63EB-4B6B-9483-325F1C30AC90}"/>
              </a:ext>
            </a:extLst>
          </p:cNvPr>
          <p:cNvCxnSpPr>
            <a:cxnSpLocks/>
            <a:stCxn id="84" idx="1"/>
          </p:cNvCxnSpPr>
          <p:nvPr/>
        </p:nvCxnSpPr>
        <p:spPr>
          <a:xfrm rot="10800000" flipV="1">
            <a:off x="7150660" y="3948425"/>
            <a:ext cx="206495" cy="362787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연결선: 구부러짐 88">
            <a:extLst>
              <a:ext uri="{FF2B5EF4-FFF2-40B4-BE49-F238E27FC236}">
                <a16:creationId xmlns:a16="http://schemas.microsoft.com/office/drawing/2014/main" id="{9674B14E-B93D-4330-866F-DF52FC6DDF5F}"/>
              </a:ext>
            </a:extLst>
          </p:cNvPr>
          <p:cNvCxnSpPr>
            <a:cxnSpLocks/>
          </p:cNvCxnSpPr>
          <p:nvPr/>
        </p:nvCxnSpPr>
        <p:spPr>
          <a:xfrm rot="16200000" flipV="1">
            <a:off x="3154502" y="3905579"/>
            <a:ext cx="277556" cy="21686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274F1B3A-8B4C-486F-9AF2-83710414827D}"/>
              </a:ext>
            </a:extLst>
          </p:cNvPr>
          <p:cNvSpPr txBox="1"/>
          <p:nvPr/>
        </p:nvSpPr>
        <p:spPr>
          <a:xfrm>
            <a:off x="-247373" y="5805153"/>
            <a:ext cx="12686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 adapts the amount of training time to the real-time quality gain.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31289B8-D771-4437-90E4-89955C3A53F4}"/>
              </a:ext>
            </a:extLst>
          </p:cNvPr>
          <p:cNvGrpSpPr/>
          <p:nvPr/>
        </p:nvGrpSpPr>
        <p:grpSpPr>
          <a:xfrm>
            <a:off x="366505" y="4678805"/>
            <a:ext cx="10708147" cy="1091864"/>
            <a:chOff x="366505" y="4678805"/>
            <a:chExt cx="10708147" cy="1091864"/>
          </a:xfrm>
        </p:grpSpPr>
        <p:cxnSp>
          <p:nvCxnSpPr>
            <p:cNvPr id="93" name="직선 화살표 연결선 92">
              <a:extLst>
                <a:ext uri="{FF2B5EF4-FFF2-40B4-BE49-F238E27FC236}">
                  <a16:creationId xmlns:a16="http://schemas.microsoft.com/office/drawing/2014/main" id="{24CA3181-8F94-486F-B65B-DF8A4735026F}"/>
                </a:ext>
              </a:extLst>
            </p:cNvPr>
            <p:cNvCxnSpPr>
              <a:cxnSpLocks/>
            </p:cNvCxnSpPr>
            <p:nvPr/>
          </p:nvCxnSpPr>
          <p:spPr>
            <a:xfrm>
              <a:off x="1745922" y="5523967"/>
              <a:ext cx="84013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2E2BDA0-C75C-46CF-AA9F-4FE2DFCC9752}"/>
                </a:ext>
              </a:extLst>
            </p:cNvPr>
            <p:cNvSpPr txBox="1"/>
            <p:nvPr/>
          </p:nvSpPr>
          <p:spPr>
            <a:xfrm>
              <a:off x="10043401" y="5287662"/>
              <a:ext cx="1031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6" name="직선 화살표 연결선 95">
              <a:extLst>
                <a:ext uri="{FF2B5EF4-FFF2-40B4-BE49-F238E27FC236}">
                  <a16:creationId xmlns:a16="http://schemas.microsoft.com/office/drawing/2014/main" id="{E6B3C0EA-E586-49FA-9FB9-37FC241C16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6429" y="4785466"/>
              <a:ext cx="0" cy="7385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E1DD5B1-8A95-4323-8296-A89D28FF3CB0}"/>
                </a:ext>
              </a:extLst>
            </p:cNvPr>
            <p:cNvSpPr txBox="1"/>
            <p:nvPr/>
          </p:nvSpPr>
          <p:spPr>
            <a:xfrm>
              <a:off x="366505" y="4734217"/>
              <a:ext cx="11941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GPU </a:t>
              </a:r>
              <a:br>
                <a:rPr lang="en-US" altLang="ko-K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Usage </a:t>
              </a:r>
              <a:endParaRPr lang="ko-KR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7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289ADACD-4F3C-449E-94F7-9C9D2F562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058" y="5287662"/>
              <a:ext cx="926008" cy="48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8C4A6698-B4A5-42F0-A4B2-84F3EECB4421}"/>
                </a:ext>
              </a:extLst>
            </p:cNvPr>
            <p:cNvGrpSpPr/>
            <p:nvPr/>
          </p:nvGrpSpPr>
          <p:grpSpPr>
            <a:xfrm>
              <a:off x="1760024" y="5035596"/>
              <a:ext cx="7644524" cy="494501"/>
              <a:chOff x="1874324" y="5505496"/>
              <a:chExt cx="7644524" cy="494501"/>
            </a:xfrm>
          </p:grpSpPr>
          <p:cxnSp>
            <p:nvCxnSpPr>
              <p:cNvPr id="101" name="직선 연결선 100">
                <a:extLst>
                  <a:ext uri="{FF2B5EF4-FFF2-40B4-BE49-F238E27FC236}">
                    <a16:creationId xmlns:a16="http://schemas.microsoft.com/office/drawing/2014/main" id="{FC565465-EAE4-400D-8CE8-ED10C1A4D1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8200" y="5511800"/>
                <a:ext cx="205356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직선 연결선 105">
                <a:extLst>
                  <a:ext uri="{FF2B5EF4-FFF2-40B4-BE49-F238E27FC236}">
                    <a16:creationId xmlns:a16="http://schemas.microsoft.com/office/drawing/2014/main" id="{0123235F-EB26-4F73-9439-A48AB115938E}"/>
                  </a:ext>
                </a:extLst>
              </p:cNvPr>
              <p:cNvCxnSpPr/>
              <p:nvPr/>
            </p:nvCxnSpPr>
            <p:spPr>
              <a:xfrm>
                <a:off x="4152900" y="5517930"/>
                <a:ext cx="0" cy="4820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직선 연결선 107">
                <a:extLst>
                  <a:ext uri="{FF2B5EF4-FFF2-40B4-BE49-F238E27FC236}">
                    <a16:creationId xmlns:a16="http://schemas.microsoft.com/office/drawing/2014/main" id="{19738849-555A-43F6-919E-0258D5AF2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56500" y="5511800"/>
                <a:ext cx="196234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직선 연결선 109">
                <a:extLst>
                  <a:ext uri="{FF2B5EF4-FFF2-40B4-BE49-F238E27FC236}">
                    <a16:creationId xmlns:a16="http://schemas.microsoft.com/office/drawing/2014/main" id="{F3201751-81BC-494B-97AA-208A93713159}"/>
                  </a:ext>
                </a:extLst>
              </p:cNvPr>
              <p:cNvCxnSpPr/>
              <p:nvPr/>
            </p:nvCxnSpPr>
            <p:spPr>
              <a:xfrm>
                <a:off x="7554177" y="5505497"/>
                <a:ext cx="0" cy="4820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직선 연결선 112">
                <a:extLst>
                  <a:ext uri="{FF2B5EF4-FFF2-40B4-BE49-F238E27FC236}">
                    <a16:creationId xmlns:a16="http://schemas.microsoft.com/office/drawing/2014/main" id="{0AED4782-1BE1-4E36-98E6-7692667B43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8200" y="5505496"/>
                <a:ext cx="0" cy="4820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직선 연결선 113">
                <a:extLst>
                  <a:ext uri="{FF2B5EF4-FFF2-40B4-BE49-F238E27FC236}">
                    <a16:creationId xmlns:a16="http://schemas.microsoft.com/office/drawing/2014/main" id="{44105822-21CA-4C11-8F4A-498BCAB4C9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2900" y="5973756"/>
                <a:ext cx="340127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직선 연결선 116">
                <a:extLst>
                  <a:ext uri="{FF2B5EF4-FFF2-40B4-BE49-F238E27FC236}">
                    <a16:creationId xmlns:a16="http://schemas.microsoft.com/office/drawing/2014/main" id="{35833C44-14B9-4529-A8E6-C29A59512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4324" y="5973756"/>
                <a:ext cx="23387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844DC1A-79D9-474A-82FA-DB6E1E49416D}"/>
                </a:ext>
              </a:extLst>
            </p:cNvPr>
            <p:cNvSpPr txBox="1"/>
            <p:nvPr/>
          </p:nvSpPr>
          <p:spPr>
            <a:xfrm>
              <a:off x="4340943" y="4684242"/>
              <a:ext cx="19582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Suspend </a:t>
              </a:r>
              <a:b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training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8" name="연결선: 구부러짐 127">
              <a:extLst>
                <a:ext uri="{FF2B5EF4-FFF2-40B4-BE49-F238E27FC236}">
                  <a16:creationId xmlns:a16="http://schemas.microsoft.com/office/drawing/2014/main" id="{B6A94526-15F1-4AD2-8395-9E08B259F89D}"/>
                </a:ext>
              </a:extLst>
            </p:cNvPr>
            <p:cNvCxnSpPr>
              <a:cxnSpLocks/>
              <a:stCxn id="127" idx="1"/>
            </p:cNvCxnSpPr>
            <p:nvPr/>
          </p:nvCxnSpPr>
          <p:spPr>
            <a:xfrm rot="10800000" flipV="1">
              <a:off x="4130565" y="5038184"/>
              <a:ext cx="210379" cy="441821"/>
            </a:xfrm>
            <a:prstGeom prst="curved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A08774E-6BBD-4F19-AE7F-2E5F97D83AD9}"/>
                </a:ext>
              </a:extLst>
            </p:cNvPr>
            <p:cNvSpPr txBox="1"/>
            <p:nvPr/>
          </p:nvSpPr>
          <p:spPr>
            <a:xfrm>
              <a:off x="5540889" y="4678805"/>
              <a:ext cx="19623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Resume </a:t>
              </a:r>
            </a:p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training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4" name="연결선: 구부러짐 133">
              <a:extLst>
                <a:ext uri="{FF2B5EF4-FFF2-40B4-BE49-F238E27FC236}">
                  <a16:creationId xmlns:a16="http://schemas.microsoft.com/office/drawing/2014/main" id="{0B2E661B-6D6A-4962-81FC-6BF586A76247}"/>
                </a:ext>
              </a:extLst>
            </p:cNvPr>
            <p:cNvCxnSpPr>
              <a:cxnSpLocks/>
            </p:cNvCxnSpPr>
            <p:nvPr/>
          </p:nvCxnSpPr>
          <p:spPr>
            <a:xfrm>
              <a:off x="6953750" y="5000909"/>
              <a:ext cx="483805" cy="479097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5" name="Picture 12" descr="titan xpì ëí ì´ë¯¸ì§ ê²ìê²°ê³¼">
              <a:extLst>
                <a:ext uri="{FF2B5EF4-FFF2-40B4-BE49-F238E27FC236}">
                  <a16:creationId xmlns:a16="http://schemas.microsoft.com/office/drawing/2014/main" id="{5CB438A1-FABE-4DE0-B657-F702485FA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989" b="89888" l="0" r="976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4964" y="5287662"/>
              <a:ext cx="926008" cy="48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0392BCBA-3DEF-4B75-98FF-A07AB53CCD63}"/>
                </a:ext>
              </a:extLst>
            </p:cNvPr>
            <p:cNvSpPr txBox="1"/>
            <p:nvPr/>
          </p:nvSpPr>
          <p:spPr>
            <a:xfrm>
              <a:off x="1286399" y="4786047"/>
              <a:ext cx="595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ON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E6FC33B-1206-4D9E-BBFD-EC359B21B01E}"/>
                </a:ext>
              </a:extLst>
            </p:cNvPr>
            <p:cNvSpPr txBox="1"/>
            <p:nvPr/>
          </p:nvSpPr>
          <p:spPr>
            <a:xfrm>
              <a:off x="1264232" y="5304891"/>
              <a:ext cx="595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OFF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E5DB6D0-D814-4834-91DA-D4E449FEE3CE}"/>
              </a:ext>
            </a:extLst>
          </p:cNvPr>
          <p:cNvGrpSpPr/>
          <p:nvPr/>
        </p:nvGrpSpPr>
        <p:grpSpPr>
          <a:xfrm>
            <a:off x="153207" y="3490302"/>
            <a:ext cx="10921880" cy="1295164"/>
            <a:chOff x="153207" y="3490302"/>
            <a:chExt cx="10921880" cy="12951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A6B9460-D4AC-4327-B414-36DFECFC94C4}"/>
                    </a:ext>
                  </a:extLst>
                </p:cNvPr>
                <p:cNvSpPr txBox="1"/>
                <p:nvPr/>
              </p:nvSpPr>
              <p:spPr>
                <a:xfrm>
                  <a:off x="153207" y="3490302"/>
                  <a:ext cx="160322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2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DNN </a:t>
                  </a:r>
                  <a:br>
                    <a:rPr lang="en-US" altLang="ko-KR" sz="2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US" altLang="ko-KR" sz="2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 Gain</a:t>
                  </a:r>
                  <a:br>
                    <a:rPr lang="en-US" altLang="ko-KR" sz="2000" b="1" i="1" dirty="0">
                      <a:latin typeface="Cambria Math" panose="02040503050406030204" pitchFamily="18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(∆</m:t>
                        </m:r>
                        <m:sSub>
                          <m:sSubPr>
                            <m:ctrlPr>
                              <a:rPr lang="en-US" altLang="ko-K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altLang="ko-K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𝑫𝑵𝑵</m:t>
                            </m:r>
                          </m:sub>
                        </m:sSub>
                        <m:r>
                          <a:rPr lang="en-US" altLang="ko-K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)</m:t>
                        </m:r>
                      </m:oMath>
                    </m:oMathPara>
                  </a14:m>
                  <a:endParaRPr lang="ko-KR" altLang="en-US" sz="20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A6B9460-D4AC-4327-B414-36DFECFC94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207" y="3490302"/>
                  <a:ext cx="1603222" cy="1015663"/>
                </a:xfrm>
                <a:prstGeom prst="rect">
                  <a:avLst/>
                </a:prstGeom>
                <a:blipFill>
                  <a:blip r:embed="rId7"/>
                  <a:stretch>
                    <a:fillRect l="-760" t="-3614" r="-760" b="-542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직선 화살표 연결선 19">
              <a:extLst>
                <a:ext uri="{FF2B5EF4-FFF2-40B4-BE49-F238E27FC236}">
                  <a16:creationId xmlns:a16="http://schemas.microsoft.com/office/drawing/2014/main" id="{7766F0F2-65BD-47B1-AE8B-EDB56A9F8103}"/>
                </a:ext>
              </a:extLst>
            </p:cNvPr>
            <p:cNvCxnSpPr>
              <a:cxnSpLocks/>
            </p:cNvCxnSpPr>
            <p:nvPr/>
          </p:nvCxnSpPr>
          <p:spPr>
            <a:xfrm>
              <a:off x="1745923" y="4554634"/>
              <a:ext cx="840137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306DB199-FC38-41FC-873D-CFB41F76B3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0406" y="3625288"/>
              <a:ext cx="0" cy="9293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6C67F4-9F45-400C-B968-6D036DCFE386}"/>
                </a:ext>
              </a:extLst>
            </p:cNvPr>
            <p:cNvSpPr txBox="1"/>
            <p:nvPr/>
          </p:nvSpPr>
          <p:spPr>
            <a:xfrm>
              <a:off x="10043836" y="4323801"/>
              <a:ext cx="1031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DFAE16B-9B43-4E81-88C7-3C6CADD04101}"/>
              </a:ext>
            </a:extLst>
          </p:cNvPr>
          <p:cNvGrpSpPr/>
          <p:nvPr/>
        </p:nvGrpSpPr>
        <p:grpSpPr>
          <a:xfrm>
            <a:off x="4556791" y="1616426"/>
            <a:ext cx="2626358" cy="1859366"/>
            <a:chOff x="4556791" y="1616426"/>
            <a:chExt cx="2626358" cy="1859366"/>
          </a:xfrm>
        </p:grpSpPr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BBDBF058-76DE-4875-98F0-AC4CF69AC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5734" y="1616426"/>
              <a:ext cx="2597415" cy="1497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224ACC75-2A45-4A76-B630-9577A9B97923}"/>
                </a:ext>
              </a:extLst>
            </p:cNvPr>
            <p:cNvSpPr/>
            <p:nvPr/>
          </p:nvSpPr>
          <p:spPr>
            <a:xfrm>
              <a:off x="4556791" y="3166508"/>
              <a:ext cx="2617200" cy="309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Just Chatting*</a:t>
              </a:r>
              <a:endParaRPr lang="ko-KR" alt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0E14EA0-4EAC-4D0F-9946-C97D48D195E3}"/>
              </a:ext>
            </a:extLst>
          </p:cNvPr>
          <p:cNvSpPr txBox="1"/>
          <p:nvPr/>
        </p:nvSpPr>
        <p:spPr>
          <a:xfrm>
            <a:off x="128869" y="6493191"/>
            <a:ext cx="640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*Ref: Twitch Streamer https://www.twitch.tv/pokimane/videos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9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원통 25">
            <a:extLst>
              <a:ext uri="{FF2B5EF4-FFF2-40B4-BE49-F238E27FC236}">
                <a16:creationId xmlns:a16="http://schemas.microsoft.com/office/drawing/2014/main" id="{92B4941B-BF56-42C6-BABE-A442EE3EA8E3}"/>
              </a:ext>
            </a:extLst>
          </p:cNvPr>
          <p:cNvSpPr/>
          <p:nvPr/>
        </p:nvSpPr>
        <p:spPr>
          <a:xfrm rot="5400000">
            <a:off x="5563799" y="3745447"/>
            <a:ext cx="802611" cy="134676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4" name="원통 25">
            <a:extLst>
              <a:ext uri="{FF2B5EF4-FFF2-40B4-BE49-F238E27FC236}">
                <a16:creationId xmlns:a16="http://schemas.microsoft.com/office/drawing/2014/main" id="{F8CC8245-494E-416A-8784-EBC7FE0D3E73}"/>
              </a:ext>
            </a:extLst>
          </p:cNvPr>
          <p:cNvSpPr/>
          <p:nvPr/>
        </p:nvSpPr>
        <p:spPr>
          <a:xfrm rot="5400000">
            <a:off x="5779933" y="2712756"/>
            <a:ext cx="329399" cy="130581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LiveNAS</a:t>
            </a:r>
            <a:r>
              <a:rPr lang="en-US" altLang="ko-KR" dirty="0"/>
              <a:t>: Putting All Together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598C6827-A252-4ACE-BBD5-E7A0C0039DCF}"/>
              </a:ext>
            </a:extLst>
          </p:cNvPr>
          <p:cNvSpPr/>
          <p:nvPr/>
        </p:nvSpPr>
        <p:spPr>
          <a:xfrm>
            <a:off x="1522606" y="4585173"/>
            <a:ext cx="1427742" cy="4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Patch sampler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ECCDA1D6-4232-4F82-A692-7D2F4B1AB802}"/>
              </a:ext>
            </a:extLst>
          </p:cNvPr>
          <p:cNvGrpSpPr/>
          <p:nvPr/>
        </p:nvGrpSpPr>
        <p:grpSpPr>
          <a:xfrm>
            <a:off x="974399" y="3292663"/>
            <a:ext cx="678640" cy="547418"/>
            <a:chOff x="33000" y="913014"/>
            <a:chExt cx="2724912" cy="2198023"/>
          </a:xfrm>
        </p:grpSpPr>
        <p:sp>
          <p:nvSpPr>
            <p:cNvPr id="118" name="평행 사변형 9">
              <a:extLst>
                <a:ext uri="{FF2B5EF4-FFF2-40B4-BE49-F238E27FC236}">
                  <a16:creationId xmlns:a16="http://schemas.microsoft.com/office/drawing/2014/main" id="{7093773E-9705-4B07-B871-AAA569BB8C25}"/>
                </a:ext>
              </a:extLst>
            </p:cNvPr>
            <p:cNvSpPr/>
            <p:nvPr/>
          </p:nvSpPr>
          <p:spPr>
            <a:xfrm rot="20187681">
              <a:off x="33000" y="929203"/>
              <a:ext cx="2173347" cy="2175373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119" name="그룹 118">
              <a:extLst>
                <a:ext uri="{FF2B5EF4-FFF2-40B4-BE49-F238E27FC236}">
                  <a16:creationId xmlns:a16="http://schemas.microsoft.com/office/drawing/2014/main" id="{2F0193F5-375B-4364-B7BA-A013F5CCAE94}"/>
                </a:ext>
              </a:extLst>
            </p:cNvPr>
            <p:cNvGrpSpPr/>
            <p:nvPr/>
          </p:nvGrpSpPr>
          <p:grpSpPr>
            <a:xfrm rot="21389459">
              <a:off x="214786" y="913014"/>
              <a:ext cx="2543126" cy="2198023"/>
              <a:chOff x="1587091" y="3759754"/>
              <a:chExt cx="2543126" cy="2610679"/>
            </a:xfrm>
          </p:grpSpPr>
          <p:sp>
            <p:nvSpPr>
              <p:cNvPr id="120" name="평행 사변형 9">
                <a:extLst>
                  <a:ext uri="{FF2B5EF4-FFF2-40B4-BE49-F238E27FC236}">
                    <a16:creationId xmlns:a16="http://schemas.microsoft.com/office/drawing/2014/main" id="{1A662359-9D79-47BB-B51C-48E76BAD3BA8}"/>
                  </a:ext>
                </a:extLst>
              </p:cNvPr>
              <p:cNvSpPr/>
              <p:nvPr/>
            </p:nvSpPr>
            <p:spPr>
              <a:xfrm rot="20398222">
                <a:off x="1587091" y="3759754"/>
                <a:ext cx="2173347" cy="258377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평행 사변형 9">
                <a:extLst>
                  <a:ext uri="{FF2B5EF4-FFF2-40B4-BE49-F238E27FC236}">
                    <a16:creationId xmlns:a16="http://schemas.microsoft.com/office/drawing/2014/main" id="{C66B1157-5033-43F6-8A83-606AA72977D2}"/>
                  </a:ext>
                </a:extLst>
              </p:cNvPr>
              <p:cNvSpPr/>
              <p:nvPr/>
            </p:nvSpPr>
            <p:spPr>
              <a:xfrm rot="20398222">
                <a:off x="1768496" y="3786655"/>
                <a:ext cx="2173347" cy="2583778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22" name="평행 사변형 9">
                <a:extLst>
                  <a:ext uri="{FF2B5EF4-FFF2-40B4-BE49-F238E27FC236}">
                    <a16:creationId xmlns:a16="http://schemas.microsoft.com/office/drawing/2014/main" id="{BE3A065C-26AD-4E26-9D87-DA2C6D689489}"/>
                  </a:ext>
                </a:extLst>
              </p:cNvPr>
              <p:cNvSpPr/>
              <p:nvPr/>
            </p:nvSpPr>
            <p:spPr>
              <a:xfrm rot="20398222">
                <a:off x="1956870" y="3784538"/>
                <a:ext cx="2173347" cy="2583778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23" name="직사각형 122">
            <a:extLst>
              <a:ext uri="{FF2B5EF4-FFF2-40B4-BE49-F238E27FC236}">
                <a16:creationId xmlns:a16="http://schemas.microsoft.com/office/drawing/2014/main" id="{772AB487-C1A0-428B-8ACD-D2E092795276}"/>
              </a:ext>
            </a:extLst>
          </p:cNvPr>
          <p:cNvSpPr/>
          <p:nvPr/>
        </p:nvSpPr>
        <p:spPr>
          <a:xfrm>
            <a:off x="3044588" y="3136935"/>
            <a:ext cx="1798289" cy="4597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Quality optimizing scheduler 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직사각형 123">
            <a:extLst>
              <a:ext uri="{FF2B5EF4-FFF2-40B4-BE49-F238E27FC236}">
                <a16:creationId xmlns:a16="http://schemas.microsoft.com/office/drawing/2014/main" id="{3370FB86-8232-48B9-96DC-FC420369FC57}"/>
              </a:ext>
            </a:extLst>
          </p:cNvPr>
          <p:cNvSpPr/>
          <p:nvPr/>
        </p:nvSpPr>
        <p:spPr>
          <a:xfrm>
            <a:off x="1522606" y="3739095"/>
            <a:ext cx="1427742" cy="46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Video encoder</a:t>
            </a:r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BC81CA29-83A8-46F6-80AA-242FBB00F8C7}"/>
              </a:ext>
            </a:extLst>
          </p:cNvPr>
          <p:cNvSpPr/>
          <p:nvPr/>
        </p:nvSpPr>
        <p:spPr>
          <a:xfrm>
            <a:off x="3117976" y="4162698"/>
            <a:ext cx="1171914" cy="46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Pacer</a:t>
            </a:r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3064F95-E2C0-4D3F-A6B0-F452D867F28A}"/>
              </a:ext>
            </a:extLst>
          </p:cNvPr>
          <p:cNvSpPr txBox="1"/>
          <p:nvPr/>
        </p:nvSpPr>
        <p:spPr>
          <a:xfrm>
            <a:off x="272453" y="3093114"/>
            <a:ext cx="752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Raw </a:t>
            </a:r>
          </a:p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frames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7" name="직선 화살표 연결선 126">
            <a:extLst>
              <a:ext uri="{FF2B5EF4-FFF2-40B4-BE49-F238E27FC236}">
                <a16:creationId xmlns:a16="http://schemas.microsoft.com/office/drawing/2014/main" id="{0F1E3BBA-9B8B-4745-AF6F-E8F7FA0BF5DD}"/>
              </a:ext>
            </a:extLst>
          </p:cNvPr>
          <p:cNvCxnSpPr>
            <a:cxnSpLocks/>
            <a:stCxn id="133" idx="3"/>
            <a:endCxn id="124" idx="1"/>
          </p:cNvCxnSpPr>
          <p:nvPr/>
        </p:nvCxnSpPr>
        <p:spPr>
          <a:xfrm>
            <a:off x="996594" y="3966828"/>
            <a:ext cx="526012" cy="62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연결선: 꺾임 127">
            <a:extLst>
              <a:ext uri="{FF2B5EF4-FFF2-40B4-BE49-F238E27FC236}">
                <a16:creationId xmlns:a16="http://schemas.microsoft.com/office/drawing/2014/main" id="{F7B9D90D-8EAC-4989-8047-ADB9DEC5EE1E}"/>
              </a:ext>
            </a:extLst>
          </p:cNvPr>
          <p:cNvCxnSpPr>
            <a:cxnSpLocks/>
            <a:stCxn id="133" idx="3"/>
            <a:endCxn id="116" idx="1"/>
          </p:cNvCxnSpPr>
          <p:nvPr/>
        </p:nvCxnSpPr>
        <p:spPr>
          <a:xfrm>
            <a:off x="996594" y="3966828"/>
            <a:ext cx="526012" cy="852345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연결선: 꺾임 128">
            <a:extLst>
              <a:ext uri="{FF2B5EF4-FFF2-40B4-BE49-F238E27FC236}">
                <a16:creationId xmlns:a16="http://schemas.microsoft.com/office/drawing/2014/main" id="{CB0D1739-A091-466A-A4B7-D223DF4AED48}"/>
              </a:ext>
            </a:extLst>
          </p:cNvPr>
          <p:cNvCxnSpPr>
            <a:cxnSpLocks/>
            <a:stCxn id="116" idx="3"/>
            <a:endCxn id="125" idx="2"/>
          </p:cNvCxnSpPr>
          <p:nvPr/>
        </p:nvCxnSpPr>
        <p:spPr>
          <a:xfrm flipV="1">
            <a:off x="2950348" y="4630698"/>
            <a:ext cx="753585" cy="188475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연결선: 꺾임 129">
            <a:extLst>
              <a:ext uri="{FF2B5EF4-FFF2-40B4-BE49-F238E27FC236}">
                <a16:creationId xmlns:a16="http://schemas.microsoft.com/office/drawing/2014/main" id="{EEAD300A-703B-4F3A-B235-1738544BE792}"/>
              </a:ext>
            </a:extLst>
          </p:cNvPr>
          <p:cNvCxnSpPr>
            <a:cxnSpLocks/>
            <a:stCxn id="124" idx="3"/>
            <a:endCxn id="125" idx="0"/>
          </p:cNvCxnSpPr>
          <p:nvPr/>
        </p:nvCxnSpPr>
        <p:spPr>
          <a:xfrm>
            <a:off x="2950348" y="3973095"/>
            <a:ext cx="753585" cy="189603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화살표 연결선 130">
            <a:extLst>
              <a:ext uri="{FF2B5EF4-FFF2-40B4-BE49-F238E27FC236}">
                <a16:creationId xmlns:a16="http://schemas.microsoft.com/office/drawing/2014/main" id="{4BC9FEA1-1242-47DD-A33C-3FDA15CF1A3A}"/>
              </a:ext>
            </a:extLst>
          </p:cNvPr>
          <p:cNvCxnSpPr>
            <a:cxnSpLocks/>
          </p:cNvCxnSpPr>
          <p:nvPr/>
        </p:nvCxnSpPr>
        <p:spPr>
          <a:xfrm>
            <a:off x="3857601" y="3605087"/>
            <a:ext cx="0" cy="5660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연결선: 꺾임 131">
            <a:extLst>
              <a:ext uri="{FF2B5EF4-FFF2-40B4-BE49-F238E27FC236}">
                <a16:creationId xmlns:a16="http://schemas.microsoft.com/office/drawing/2014/main" id="{1D3A6C27-8809-46FA-A2FB-DFF0AF1335FB}"/>
              </a:ext>
            </a:extLst>
          </p:cNvPr>
          <p:cNvCxnSpPr>
            <a:cxnSpLocks/>
            <a:stCxn id="123" idx="1"/>
            <a:endCxn id="124" idx="0"/>
          </p:cNvCxnSpPr>
          <p:nvPr/>
        </p:nvCxnSpPr>
        <p:spPr>
          <a:xfrm rot="10800000" flipV="1">
            <a:off x="2236478" y="3366795"/>
            <a:ext cx="808111" cy="372300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그림 132">
            <a:extLst>
              <a:ext uri="{FF2B5EF4-FFF2-40B4-BE49-F238E27FC236}">
                <a16:creationId xmlns:a16="http://schemas.microsoft.com/office/drawing/2014/main" id="{3D868041-B9AC-4D26-877E-5462AC19E6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3" y="3614612"/>
            <a:ext cx="704431" cy="704431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9E425892-D729-40FB-80B0-91B1C5BF06D4}"/>
              </a:ext>
            </a:extLst>
          </p:cNvPr>
          <p:cNvSpPr txBox="1"/>
          <p:nvPr/>
        </p:nvSpPr>
        <p:spPr>
          <a:xfrm>
            <a:off x="180847" y="4171095"/>
            <a:ext cx="878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Capture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5" name="그룹 134">
            <a:extLst>
              <a:ext uri="{FF2B5EF4-FFF2-40B4-BE49-F238E27FC236}">
                <a16:creationId xmlns:a16="http://schemas.microsoft.com/office/drawing/2014/main" id="{78E772E0-2459-47F8-9507-7776B23A269E}"/>
              </a:ext>
            </a:extLst>
          </p:cNvPr>
          <p:cNvGrpSpPr/>
          <p:nvPr/>
        </p:nvGrpSpPr>
        <p:grpSpPr>
          <a:xfrm rot="183852">
            <a:off x="2995395" y="4748359"/>
            <a:ext cx="634581" cy="233187"/>
            <a:chOff x="3004903" y="1685306"/>
            <a:chExt cx="634581" cy="233187"/>
          </a:xfrm>
        </p:grpSpPr>
        <p:sp>
          <p:nvSpPr>
            <p:cNvPr id="136" name="평행 사변형 9">
              <a:extLst>
                <a:ext uri="{FF2B5EF4-FFF2-40B4-BE49-F238E27FC236}">
                  <a16:creationId xmlns:a16="http://schemas.microsoft.com/office/drawing/2014/main" id="{EFE59AFA-1406-4BDE-9296-2B4F5D6B53D3}"/>
                </a:ext>
              </a:extLst>
            </p:cNvPr>
            <p:cNvSpPr/>
            <p:nvPr/>
          </p:nvSpPr>
          <p:spPr>
            <a:xfrm rot="20769715">
              <a:off x="3004903" y="17235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37" name="평행 사변형 9">
              <a:extLst>
                <a:ext uri="{FF2B5EF4-FFF2-40B4-BE49-F238E27FC236}">
                  <a16:creationId xmlns:a16="http://schemas.microsoft.com/office/drawing/2014/main" id="{870B9448-1529-42E8-B9F0-2A457F889159}"/>
                </a:ext>
              </a:extLst>
            </p:cNvPr>
            <p:cNvSpPr/>
            <p:nvPr/>
          </p:nvSpPr>
          <p:spPr>
            <a:xfrm rot="20769715">
              <a:off x="3063364" y="171015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38" name="평행 사변형 9">
              <a:extLst>
                <a:ext uri="{FF2B5EF4-FFF2-40B4-BE49-F238E27FC236}">
                  <a16:creationId xmlns:a16="http://schemas.microsoft.com/office/drawing/2014/main" id="{0E944082-3221-48F4-BA35-57A59AAEB6CB}"/>
                </a:ext>
              </a:extLst>
            </p:cNvPr>
            <p:cNvSpPr/>
            <p:nvPr/>
          </p:nvSpPr>
          <p:spPr>
            <a:xfrm rot="20769715">
              <a:off x="3120265" y="1711800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39" name="평행 사변형 9">
              <a:extLst>
                <a:ext uri="{FF2B5EF4-FFF2-40B4-BE49-F238E27FC236}">
                  <a16:creationId xmlns:a16="http://schemas.microsoft.com/office/drawing/2014/main" id="{E6D3149C-746B-480F-993E-D78439B0DE47}"/>
                </a:ext>
              </a:extLst>
            </p:cNvPr>
            <p:cNvSpPr/>
            <p:nvPr/>
          </p:nvSpPr>
          <p:spPr>
            <a:xfrm rot="20769715">
              <a:off x="3197731" y="1709072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0" name="평행 사변형 9">
              <a:extLst>
                <a:ext uri="{FF2B5EF4-FFF2-40B4-BE49-F238E27FC236}">
                  <a16:creationId xmlns:a16="http://schemas.microsoft.com/office/drawing/2014/main" id="{3D0EB16E-0ECD-48AF-B2FB-F8078075811B}"/>
                </a:ext>
              </a:extLst>
            </p:cNvPr>
            <p:cNvSpPr/>
            <p:nvPr/>
          </p:nvSpPr>
          <p:spPr>
            <a:xfrm rot="20769715">
              <a:off x="3246292" y="1718178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1" name="평행 사변형 9">
              <a:extLst>
                <a:ext uri="{FF2B5EF4-FFF2-40B4-BE49-F238E27FC236}">
                  <a16:creationId xmlns:a16="http://schemas.microsoft.com/office/drawing/2014/main" id="{97A89778-510C-4EB2-8A7A-4AEF0E8FEAD1}"/>
                </a:ext>
              </a:extLst>
            </p:cNvPr>
            <p:cNvSpPr/>
            <p:nvPr/>
          </p:nvSpPr>
          <p:spPr>
            <a:xfrm rot="20769715">
              <a:off x="3322876" y="1697243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2" name="평행 사변형 9">
              <a:extLst>
                <a:ext uri="{FF2B5EF4-FFF2-40B4-BE49-F238E27FC236}">
                  <a16:creationId xmlns:a16="http://schemas.microsoft.com/office/drawing/2014/main" id="{5FB07590-DA54-4ED6-B68A-D5C58B039237}"/>
                </a:ext>
              </a:extLst>
            </p:cNvPr>
            <p:cNvSpPr/>
            <p:nvPr/>
          </p:nvSpPr>
          <p:spPr>
            <a:xfrm rot="20769715">
              <a:off x="3380958" y="16971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3" name="평행 사변형 9">
              <a:extLst>
                <a:ext uri="{FF2B5EF4-FFF2-40B4-BE49-F238E27FC236}">
                  <a16:creationId xmlns:a16="http://schemas.microsoft.com/office/drawing/2014/main" id="{49A57420-B9CA-4DEC-BF7D-D6804311D1A2}"/>
                </a:ext>
              </a:extLst>
            </p:cNvPr>
            <p:cNvSpPr/>
            <p:nvPr/>
          </p:nvSpPr>
          <p:spPr>
            <a:xfrm rot="20769715">
              <a:off x="3438193" y="169713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4" name="평행 사변형 9">
              <a:extLst>
                <a:ext uri="{FF2B5EF4-FFF2-40B4-BE49-F238E27FC236}">
                  <a16:creationId xmlns:a16="http://schemas.microsoft.com/office/drawing/2014/main" id="{491D66EB-6417-4C11-9F1A-F85DA16ED86B}"/>
                </a:ext>
              </a:extLst>
            </p:cNvPr>
            <p:cNvSpPr/>
            <p:nvPr/>
          </p:nvSpPr>
          <p:spPr>
            <a:xfrm rot="20769715">
              <a:off x="3476377" y="168530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5" name="평행 사변형 9">
              <a:extLst>
                <a:ext uri="{FF2B5EF4-FFF2-40B4-BE49-F238E27FC236}">
                  <a16:creationId xmlns:a16="http://schemas.microsoft.com/office/drawing/2014/main" id="{4D3BEA3A-4660-4E4F-940D-1788087A8843}"/>
                </a:ext>
              </a:extLst>
            </p:cNvPr>
            <p:cNvSpPr/>
            <p:nvPr/>
          </p:nvSpPr>
          <p:spPr>
            <a:xfrm rot="20769715">
              <a:off x="3533308" y="1685306"/>
              <a:ext cx="106176" cy="194957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510F212B-E3C9-4898-B899-158602B22453}"/>
              </a:ext>
            </a:extLst>
          </p:cNvPr>
          <p:cNvSpPr txBox="1"/>
          <p:nvPr/>
        </p:nvSpPr>
        <p:spPr>
          <a:xfrm>
            <a:off x="3671859" y="4651815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Patches </a:t>
            </a:r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(JPEG)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DC32AF9-DE33-4B4D-9DF9-85C61BC38D2E}"/>
              </a:ext>
            </a:extLst>
          </p:cNvPr>
          <p:cNvSpPr txBox="1"/>
          <p:nvPr/>
        </p:nvSpPr>
        <p:spPr>
          <a:xfrm>
            <a:off x="3832217" y="3670804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Patch bitrate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EFE2624-3BF2-486A-A0CC-9A631B318160}"/>
              </a:ext>
            </a:extLst>
          </p:cNvPr>
          <p:cNvSpPr txBox="1"/>
          <p:nvPr/>
        </p:nvSpPr>
        <p:spPr>
          <a:xfrm>
            <a:off x="1758475" y="3068639"/>
            <a:ext cx="1269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Video bitrate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548CF56-2182-45AA-8823-3D241A4F4792}"/>
              </a:ext>
            </a:extLst>
          </p:cNvPr>
          <p:cNvSpPr txBox="1"/>
          <p:nvPr/>
        </p:nvSpPr>
        <p:spPr>
          <a:xfrm>
            <a:off x="3044587" y="3571644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Video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DB21580E-B7DB-440E-AD1E-ECB029BC475F}"/>
              </a:ext>
            </a:extLst>
          </p:cNvPr>
          <p:cNvSpPr/>
          <p:nvPr/>
        </p:nvSpPr>
        <p:spPr>
          <a:xfrm>
            <a:off x="7522303" y="3508556"/>
            <a:ext cx="1644014" cy="4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Content-adaptive trainer 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" name="직사각형 150">
            <a:extLst>
              <a:ext uri="{FF2B5EF4-FFF2-40B4-BE49-F238E27FC236}">
                <a16:creationId xmlns:a16="http://schemas.microsoft.com/office/drawing/2014/main" id="{CC0EF019-644D-4241-8065-34EADC3F878E}"/>
              </a:ext>
            </a:extLst>
          </p:cNvPr>
          <p:cNvSpPr/>
          <p:nvPr/>
        </p:nvSpPr>
        <p:spPr>
          <a:xfrm>
            <a:off x="7522303" y="4406724"/>
            <a:ext cx="1644014" cy="46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Super-resolution processor</a:t>
            </a:r>
            <a:endParaRPr lang="ko-KR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2" name="직선 화살표 연결선 151">
            <a:extLst>
              <a:ext uri="{FF2B5EF4-FFF2-40B4-BE49-F238E27FC236}">
                <a16:creationId xmlns:a16="http://schemas.microsoft.com/office/drawing/2014/main" id="{31AF94D2-F458-4967-BBEC-0531F301A821}"/>
              </a:ext>
            </a:extLst>
          </p:cNvPr>
          <p:cNvCxnSpPr>
            <a:cxnSpLocks/>
            <a:stCxn id="150" idx="2"/>
            <a:endCxn id="151" idx="0"/>
          </p:cNvCxnSpPr>
          <p:nvPr/>
        </p:nvCxnSpPr>
        <p:spPr>
          <a:xfrm>
            <a:off x="8344310" y="3976556"/>
            <a:ext cx="0" cy="4301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그룹 152">
            <a:extLst>
              <a:ext uri="{FF2B5EF4-FFF2-40B4-BE49-F238E27FC236}">
                <a16:creationId xmlns:a16="http://schemas.microsoft.com/office/drawing/2014/main" id="{4CC4A6F0-5953-4479-A72E-8618A7AD5867}"/>
              </a:ext>
            </a:extLst>
          </p:cNvPr>
          <p:cNvGrpSpPr/>
          <p:nvPr/>
        </p:nvGrpSpPr>
        <p:grpSpPr>
          <a:xfrm>
            <a:off x="9750155" y="4274556"/>
            <a:ext cx="1876808" cy="641933"/>
            <a:chOff x="948404" y="5610117"/>
            <a:chExt cx="2487894" cy="855910"/>
          </a:xfrm>
        </p:grpSpPr>
        <p:cxnSp>
          <p:nvCxnSpPr>
            <p:cNvPr id="154" name="직선 연결선 153">
              <a:extLst>
                <a:ext uri="{FF2B5EF4-FFF2-40B4-BE49-F238E27FC236}">
                  <a16:creationId xmlns:a16="http://schemas.microsoft.com/office/drawing/2014/main" id="{7F8EACA6-F51E-43FC-AAE8-4939C628169D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직사각형 154">
              <a:extLst>
                <a:ext uri="{FF2B5EF4-FFF2-40B4-BE49-F238E27FC236}">
                  <a16:creationId xmlns:a16="http://schemas.microsoft.com/office/drawing/2014/main" id="{AED778EE-61F5-4A64-8459-C2BE4CA72ED1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6" name="직사각형 155">
              <a:extLst>
                <a:ext uri="{FF2B5EF4-FFF2-40B4-BE49-F238E27FC236}">
                  <a16:creationId xmlns:a16="http://schemas.microsoft.com/office/drawing/2014/main" id="{FE42CEFD-8E07-4785-9900-A2798B4DB17D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7" name="직사각형 156">
              <a:extLst>
                <a:ext uri="{FF2B5EF4-FFF2-40B4-BE49-F238E27FC236}">
                  <a16:creationId xmlns:a16="http://schemas.microsoft.com/office/drawing/2014/main" id="{7714E086-D670-48C5-B104-8D49ECCED3D2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8" name="직사각형 157">
              <a:extLst>
                <a:ext uri="{FF2B5EF4-FFF2-40B4-BE49-F238E27FC236}">
                  <a16:creationId xmlns:a16="http://schemas.microsoft.com/office/drawing/2014/main" id="{96EAC76B-4219-46D2-A614-5A23CFF76D2E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59" name="직사각형 158">
              <a:extLst>
                <a:ext uri="{FF2B5EF4-FFF2-40B4-BE49-F238E27FC236}">
                  <a16:creationId xmlns:a16="http://schemas.microsoft.com/office/drawing/2014/main" id="{8854AFA9-379B-4646-A153-7EBD0F506111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60" name="직사각형 159">
              <a:extLst>
                <a:ext uri="{FF2B5EF4-FFF2-40B4-BE49-F238E27FC236}">
                  <a16:creationId xmlns:a16="http://schemas.microsoft.com/office/drawing/2014/main" id="{A51EFB23-09A3-4056-97EE-D8882C032631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161" name="그룹 160">
              <a:extLst>
                <a:ext uri="{FF2B5EF4-FFF2-40B4-BE49-F238E27FC236}">
                  <a16:creationId xmlns:a16="http://schemas.microsoft.com/office/drawing/2014/main" id="{76915426-D391-47DA-86B6-66CD782F5E14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165" name="타원 164">
                <a:extLst>
                  <a:ext uri="{FF2B5EF4-FFF2-40B4-BE49-F238E27FC236}">
                    <a16:creationId xmlns:a16="http://schemas.microsoft.com/office/drawing/2014/main" id="{88088AA0-737D-423C-BA60-53D120B5A159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66" name="타원 165">
                <a:extLst>
                  <a:ext uri="{FF2B5EF4-FFF2-40B4-BE49-F238E27FC236}">
                    <a16:creationId xmlns:a16="http://schemas.microsoft.com/office/drawing/2014/main" id="{27F1B52C-6C87-4138-B20E-8A6EF4D9DE8B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67" name="타원 166">
                <a:extLst>
                  <a:ext uri="{FF2B5EF4-FFF2-40B4-BE49-F238E27FC236}">
                    <a16:creationId xmlns:a16="http://schemas.microsoft.com/office/drawing/2014/main" id="{32900AF2-45D0-4A56-819A-6B181568F33E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62" name="직선 화살표 연결선 161">
              <a:extLst>
                <a:ext uri="{FF2B5EF4-FFF2-40B4-BE49-F238E27FC236}">
                  <a16:creationId xmlns:a16="http://schemas.microsoft.com/office/drawing/2014/main" id="{E754D4A5-28F6-4426-9674-E2BDFF079C9D}"/>
                </a:ext>
              </a:extLst>
            </p:cNvPr>
            <p:cNvCxnSpPr>
              <a:cxnSpLocks/>
            </p:cNvCxnSpPr>
            <p:nvPr/>
          </p:nvCxnSpPr>
          <p:spPr>
            <a:xfrm>
              <a:off x="3197178" y="6049071"/>
              <a:ext cx="2391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내용 개체 틀 2">
              <a:extLst>
                <a:ext uri="{FF2B5EF4-FFF2-40B4-BE49-F238E27FC236}">
                  <a16:creationId xmlns:a16="http://schemas.microsoft.com/office/drawing/2014/main" id="{564D0913-F5D4-4CF2-BEAE-C36C72A1E231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 fontScale="85000" lnSpcReduction="20000"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164" name="직선 화살표 연결선 163">
              <a:extLst>
                <a:ext uri="{FF2B5EF4-FFF2-40B4-BE49-F238E27FC236}">
                  <a16:creationId xmlns:a16="http://schemas.microsoft.com/office/drawing/2014/main" id="{33789BDC-EAD1-4BF6-8358-88ABA0BE05A1}"/>
                </a:ext>
              </a:extLst>
            </p:cNvPr>
            <p:cNvCxnSpPr/>
            <p:nvPr/>
          </p:nvCxnSpPr>
          <p:spPr>
            <a:xfrm>
              <a:off x="948404" y="6063918"/>
              <a:ext cx="4370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그룹 167">
            <a:extLst>
              <a:ext uri="{FF2B5EF4-FFF2-40B4-BE49-F238E27FC236}">
                <a16:creationId xmlns:a16="http://schemas.microsoft.com/office/drawing/2014/main" id="{087992BF-80F4-46E2-9A1E-D64409A9962A}"/>
              </a:ext>
            </a:extLst>
          </p:cNvPr>
          <p:cNvGrpSpPr/>
          <p:nvPr/>
        </p:nvGrpSpPr>
        <p:grpSpPr>
          <a:xfrm>
            <a:off x="9640012" y="3298627"/>
            <a:ext cx="2207030" cy="641933"/>
            <a:chOff x="1117635" y="5610117"/>
            <a:chExt cx="3004126" cy="855910"/>
          </a:xfrm>
        </p:grpSpPr>
        <p:cxnSp>
          <p:nvCxnSpPr>
            <p:cNvPr id="169" name="직선 연결선 168">
              <a:extLst>
                <a:ext uri="{FF2B5EF4-FFF2-40B4-BE49-F238E27FC236}">
                  <a16:creationId xmlns:a16="http://schemas.microsoft.com/office/drawing/2014/main" id="{D3C14C13-6511-4E62-A396-9AF80F1BD6B4}"/>
                </a:ext>
              </a:extLst>
            </p:cNvPr>
            <p:cNvCxnSpPr/>
            <p:nvPr/>
          </p:nvCxnSpPr>
          <p:spPr>
            <a:xfrm flipH="1">
              <a:off x="2938107" y="6292364"/>
              <a:ext cx="3182" cy="0"/>
            </a:xfrm>
            <a:prstGeom prst="line">
              <a:avLst/>
            </a:prstGeom>
            <a:scene3d>
              <a:camera prst="orthographicFront"/>
              <a:lightRig rig="threePt" dir="t"/>
            </a:scene3d>
            <a:sp3d extrusionH="1905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직사각형 169">
              <a:extLst>
                <a:ext uri="{FF2B5EF4-FFF2-40B4-BE49-F238E27FC236}">
                  <a16:creationId xmlns:a16="http://schemas.microsoft.com/office/drawing/2014/main" id="{03B1D93C-7561-4A1D-960A-35C0766AB66D}"/>
                </a:ext>
              </a:extLst>
            </p:cNvPr>
            <p:cNvSpPr/>
            <p:nvPr/>
          </p:nvSpPr>
          <p:spPr>
            <a:xfrm>
              <a:off x="1365819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1" name="직사각형 170">
              <a:extLst>
                <a:ext uri="{FF2B5EF4-FFF2-40B4-BE49-F238E27FC236}">
                  <a16:creationId xmlns:a16="http://schemas.microsoft.com/office/drawing/2014/main" id="{22CB22CB-8BC1-46D8-9BB0-1FD77C898CD8}"/>
                </a:ext>
              </a:extLst>
            </p:cNvPr>
            <p:cNvSpPr/>
            <p:nvPr/>
          </p:nvSpPr>
          <p:spPr>
            <a:xfrm>
              <a:off x="156894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2" name="직사각형 171">
              <a:extLst>
                <a:ext uri="{FF2B5EF4-FFF2-40B4-BE49-F238E27FC236}">
                  <a16:creationId xmlns:a16="http://schemas.microsoft.com/office/drawing/2014/main" id="{CD130A93-4CA2-40A1-A35C-44042787B229}"/>
                </a:ext>
              </a:extLst>
            </p:cNvPr>
            <p:cNvSpPr/>
            <p:nvPr/>
          </p:nvSpPr>
          <p:spPr>
            <a:xfrm>
              <a:off x="286660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685766">
                <a:defRPr/>
              </a:pPr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3" name="직사각형 172">
              <a:extLst>
                <a:ext uri="{FF2B5EF4-FFF2-40B4-BE49-F238E27FC236}">
                  <a16:creationId xmlns:a16="http://schemas.microsoft.com/office/drawing/2014/main" id="{12C24F47-7C05-498D-A131-6E590AEF5D8A}"/>
                </a:ext>
              </a:extLst>
            </p:cNvPr>
            <p:cNvSpPr/>
            <p:nvPr/>
          </p:nvSpPr>
          <p:spPr>
            <a:xfrm>
              <a:off x="1784448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4" name="직사각형 173">
              <a:extLst>
                <a:ext uri="{FF2B5EF4-FFF2-40B4-BE49-F238E27FC236}">
                  <a16:creationId xmlns:a16="http://schemas.microsoft.com/office/drawing/2014/main" id="{E246CE58-8957-4C94-B5A8-5DCE55B02EA1}"/>
                </a:ext>
              </a:extLst>
            </p:cNvPr>
            <p:cNvSpPr/>
            <p:nvPr/>
          </p:nvSpPr>
          <p:spPr>
            <a:xfrm>
              <a:off x="1982803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75" name="직사각형 174">
              <a:extLst>
                <a:ext uri="{FF2B5EF4-FFF2-40B4-BE49-F238E27FC236}">
                  <a16:creationId xmlns:a16="http://schemas.microsoft.com/office/drawing/2014/main" id="{89B6E7EF-46DB-405D-BBC1-DB7D77DCDBE3}"/>
                </a:ext>
              </a:extLst>
            </p:cNvPr>
            <p:cNvSpPr/>
            <p:nvPr/>
          </p:nvSpPr>
          <p:spPr>
            <a:xfrm>
              <a:off x="2195546" y="5862362"/>
              <a:ext cx="150916" cy="603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  <a:scene3d>
              <a:camera prst="obliqueTopRight"/>
              <a:lightRig rig="balanced" dir="t"/>
            </a:scene3d>
            <a:sp3d extrusionH="1270000" contourW="12700">
              <a:extrusionClr>
                <a:schemeClr val="bg1">
                  <a:lumMod val="65000"/>
                </a:schemeClr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176" name="그룹 175">
              <a:extLst>
                <a:ext uri="{FF2B5EF4-FFF2-40B4-BE49-F238E27FC236}">
                  <a16:creationId xmlns:a16="http://schemas.microsoft.com/office/drawing/2014/main" id="{9C58E35A-89F4-40E3-B887-232B15E26559}"/>
                </a:ext>
              </a:extLst>
            </p:cNvPr>
            <p:cNvGrpSpPr/>
            <p:nvPr/>
          </p:nvGrpSpPr>
          <p:grpSpPr>
            <a:xfrm>
              <a:off x="2507444" y="6020597"/>
              <a:ext cx="326779" cy="90550"/>
              <a:chOff x="4092000" y="4871966"/>
              <a:chExt cx="389754" cy="108000"/>
            </a:xfrm>
          </p:grpSpPr>
          <p:sp>
            <p:nvSpPr>
              <p:cNvPr id="182" name="타원 181">
                <a:extLst>
                  <a:ext uri="{FF2B5EF4-FFF2-40B4-BE49-F238E27FC236}">
                    <a16:creationId xmlns:a16="http://schemas.microsoft.com/office/drawing/2014/main" id="{DB63F730-13ED-4FC4-82B8-266FE440DDEA}"/>
                  </a:ext>
                </a:extLst>
              </p:cNvPr>
              <p:cNvSpPr/>
              <p:nvPr/>
            </p:nvSpPr>
            <p:spPr>
              <a:xfrm>
                <a:off x="4092000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83" name="타원 182">
                <a:extLst>
                  <a:ext uri="{FF2B5EF4-FFF2-40B4-BE49-F238E27FC236}">
                    <a16:creationId xmlns:a16="http://schemas.microsoft.com/office/drawing/2014/main" id="{089FF6CF-465F-4EE9-878E-793E7370B39B}"/>
                  </a:ext>
                </a:extLst>
              </p:cNvPr>
              <p:cNvSpPr/>
              <p:nvPr/>
            </p:nvSpPr>
            <p:spPr>
              <a:xfrm>
                <a:off x="4233079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184" name="타원 183">
                <a:extLst>
                  <a:ext uri="{FF2B5EF4-FFF2-40B4-BE49-F238E27FC236}">
                    <a16:creationId xmlns:a16="http://schemas.microsoft.com/office/drawing/2014/main" id="{D41D948E-0470-4579-BA35-C141B6AF9848}"/>
                  </a:ext>
                </a:extLst>
              </p:cNvPr>
              <p:cNvSpPr/>
              <p:nvPr/>
            </p:nvSpPr>
            <p:spPr>
              <a:xfrm>
                <a:off x="4373754" y="487196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2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77" name="직선 화살표 연결선 176">
              <a:extLst>
                <a:ext uri="{FF2B5EF4-FFF2-40B4-BE49-F238E27FC236}">
                  <a16:creationId xmlns:a16="http://schemas.microsoft.com/office/drawing/2014/main" id="{DEB2187F-F57F-4D70-8685-8EF23DE0F5B4}"/>
                </a:ext>
              </a:extLst>
            </p:cNvPr>
            <p:cNvCxnSpPr/>
            <p:nvPr/>
          </p:nvCxnSpPr>
          <p:spPr>
            <a:xfrm>
              <a:off x="3197178" y="6049071"/>
              <a:ext cx="5130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직선 화살표 연결선 177">
              <a:extLst>
                <a:ext uri="{FF2B5EF4-FFF2-40B4-BE49-F238E27FC236}">
                  <a16:creationId xmlns:a16="http://schemas.microsoft.com/office/drawing/2014/main" id="{0C1A8BF0-D3AD-43B4-A213-ECDEB136433F}"/>
                </a:ext>
              </a:extLst>
            </p:cNvPr>
            <p:cNvCxnSpPr>
              <a:cxnSpLocks/>
            </p:cNvCxnSpPr>
            <p:nvPr/>
          </p:nvCxnSpPr>
          <p:spPr>
            <a:xfrm>
              <a:off x="3934118" y="6049071"/>
              <a:ext cx="1876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9" name="그림 178">
              <a:extLst>
                <a:ext uri="{FF2B5EF4-FFF2-40B4-BE49-F238E27FC236}">
                  <a16:creationId xmlns:a16="http://schemas.microsoft.com/office/drawing/2014/main" id="{847AFA82-B1E4-45E1-9047-3B7A47F92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275" y="5955104"/>
              <a:ext cx="223843" cy="217628"/>
            </a:xfrm>
            <a:prstGeom prst="rect">
              <a:avLst/>
            </a:prstGeom>
          </p:spPr>
        </p:pic>
        <p:sp>
          <p:nvSpPr>
            <p:cNvPr id="180" name="내용 개체 틀 2">
              <a:extLst>
                <a:ext uri="{FF2B5EF4-FFF2-40B4-BE49-F238E27FC236}">
                  <a16:creationId xmlns:a16="http://schemas.microsoft.com/office/drawing/2014/main" id="{4F369FB1-B0D4-47CE-891E-F11A0D07B69C}"/>
                </a:ext>
              </a:extLst>
            </p:cNvPr>
            <p:cNvSpPr txBox="1">
              <a:spLocks/>
            </p:cNvSpPr>
            <p:nvPr/>
          </p:nvSpPr>
          <p:spPr>
            <a:xfrm>
              <a:off x="1117635" y="5610117"/>
              <a:ext cx="1944084" cy="255631"/>
            </a:xfrm>
            <a:prstGeom prst="rect">
              <a:avLst/>
            </a:prstGeom>
          </p:spPr>
          <p:txBody>
            <a:bodyPr vert="horz" lIns="68580" tIns="34291" rIns="68580" bIns="34291" rtlCol="0">
              <a:normAutofit fontScale="85000" lnSpcReduction="20000"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buNone/>
                <a:defRPr/>
              </a:pPr>
              <a:endParaRPr lang="en-US" altLang="ko-KR" sz="12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181" name="직선 화살표 연결선 180">
              <a:extLst>
                <a:ext uri="{FF2B5EF4-FFF2-40B4-BE49-F238E27FC236}">
                  <a16:creationId xmlns:a16="http://schemas.microsoft.com/office/drawing/2014/main" id="{B6E71525-06ED-4F3F-A335-B0ED6D11F703}"/>
                </a:ext>
              </a:extLst>
            </p:cNvPr>
            <p:cNvCxnSpPr>
              <a:cxnSpLocks/>
            </p:cNvCxnSpPr>
            <p:nvPr/>
          </p:nvCxnSpPr>
          <p:spPr>
            <a:xfrm>
              <a:off x="1117635" y="6063918"/>
              <a:ext cx="26777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6B165A12-4BE1-4C2F-9016-D14442451889}"/>
              </a:ext>
            </a:extLst>
          </p:cNvPr>
          <p:cNvSpPr txBox="1"/>
          <p:nvPr/>
        </p:nvSpPr>
        <p:spPr>
          <a:xfrm>
            <a:off x="7381999" y="4021792"/>
            <a:ext cx="1742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Updated  model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B15F2A51-A501-48FE-B3AB-40EDCFB1B465}"/>
              </a:ext>
            </a:extLst>
          </p:cNvPr>
          <p:cNvSpPr txBox="1"/>
          <p:nvPr/>
        </p:nvSpPr>
        <p:spPr>
          <a:xfrm>
            <a:off x="5408170" y="4811661"/>
            <a:ext cx="984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Uplink</a:t>
            </a:r>
            <a:endParaRPr lang="ko-KR" altLang="en-US" sz="1600" dirty="0">
              <a:solidFill>
                <a:prstClr val="black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BDFEB096-B164-42A8-8308-8A65E73E1B1D}"/>
              </a:ext>
            </a:extLst>
          </p:cNvPr>
          <p:cNvSpPr txBox="1"/>
          <p:nvPr/>
        </p:nvSpPr>
        <p:spPr>
          <a:xfrm>
            <a:off x="5412449" y="3547140"/>
            <a:ext cx="1137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Downlink</a:t>
            </a:r>
            <a:endParaRPr lang="ko-KR" altLang="en-US" sz="1600" dirty="0">
              <a:solidFill>
                <a:prstClr val="black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4" name="평행 사변형 9">
            <a:extLst>
              <a:ext uri="{FF2B5EF4-FFF2-40B4-BE49-F238E27FC236}">
                <a16:creationId xmlns:a16="http://schemas.microsoft.com/office/drawing/2014/main" id="{BF952E67-D928-4124-8B38-7D15CFA4513F}"/>
              </a:ext>
            </a:extLst>
          </p:cNvPr>
          <p:cNvSpPr/>
          <p:nvPr/>
        </p:nvSpPr>
        <p:spPr>
          <a:xfrm rot="20769715">
            <a:off x="5820807" y="4124058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5" name="평행 사변형 9">
            <a:extLst>
              <a:ext uri="{FF2B5EF4-FFF2-40B4-BE49-F238E27FC236}">
                <a16:creationId xmlns:a16="http://schemas.microsoft.com/office/drawing/2014/main" id="{62785FD6-4793-484C-B489-F9804EB4FEF8}"/>
              </a:ext>
            </a:extLst>
          </p:cNvPr>
          <p:cNvSpPr/>
          <p:nvPr/>
        </p:nvSpPr>
        <p:spPr>
          <a:xfrm rot="20769715">
            <a:off x="6247452" y="4120944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96" name="평행 사변형 9">
            <a:extLst>
              <a:ext uri="{FF2B5EF4-FFF2-40B4-BE49-F238E27FC236}">
                <a16:creationId xmlns:a16="http://schemas.microsoft.com/office/drawing/2014/main" id="{3C576F84-63DC-4B01-896C-36AB6A956A1E}"/>
              </a:ext>
            </a:extLst>
          </p:cNvPr>
          <p:cNvSpPr/>
          <p:nvPr/>
        </p:nvSpPr>
        <p:spPr>
          <a:xfrm rot="20769715">
            <a:off x="5400249" y="4120943"/>
            <a:ext cx="173158" cy="317948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pic>
        <p:nvPicPr>
          <p:cNvPr id="197" name="Picture 160">
            <a:extLst>
              <a:ext uri="{FF2B5EF4-FFF2-40B4-BE49-F238E27FC236}">
                <a16:creationId xmlns:a16="http://schemas.microsoft.com/office/drawing/2014/main" id="{A054040E-FC84-404F-A058-3492C3F6FF4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354377" y="4475289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198" name="Picture 160">
            <a:extLst>
              <a:ext uri="{FF2B5EF4-FFF2-40B4-BE49-F238E27FC236}">
                <a16:creationId xmlns:a16="http://schemas.microsoft.com/office/drawing/2014/main" id="{7220B722-E97B-4EC1-9D75-690647D51D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3227642" y="3841700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199" name="Picture 160">
            <a:extLst>
              <a:ext uri="{FF2B5EF4-FFF2-40B4-BE49-F238E27FC236}">
                <a16:creationId xmlns:a16="http://schemas.microsoft.com/office/drawing/2014/main" id="{729D041E-06F6-4EB2-BF28-35096B7F7E8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5756782" y="4475289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200" name="Picture 160">
            <a:extLst>
              <a:ext uri="{FF2B5EF4-FFF2-40B4-BE49-F238E27FC236}">
                <a16:creationId xmlns:a16="http://schemas.microsoft.com/office/drawing/2014/main" id="{A7ADB806-F234-4ED1-AFCD-D48B0B826CC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6149643" y="4475289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cxnSp>
        <p:nvCxnSpPr>
          <p:cNvPr id="201" name="연결선: 꺾임 200">
            <a:extLst>
              <a:ext uri="{FF2B5EF4-FFF2-40B4-BE49-F238E27FC236}">
                <a16:creationId xmlns:a16="http://schemas.microsoft.com/office/drawing/2014/main" id="{43D61010-3AB6-4A00-9C15-9590D38416EA}"/>
              </a:ext>
            </a:extLst>
          </p:cNvPr>
          <p:cNvCxnSpPr>
            <a:cxnSpLocks/>
            <a:stCxn id="222" idx="3"/>
            <a:endCxn id="150" idx="1"/>
          </p:cNvCxnSpPr>
          <p:nvPr/>
        </p:nvCxnSpPr>
        <p:spPr>
          <a:xfrm flipV="1">
            <a:off x="6393046" y="3742556"/>
            <a:ext cx="1129257" cy="538529"/>
          </a:xfrm>
          <a:prstGeom prst="bentConnector3">
            <a:avLst>
              <a:gd name="adj1" fmla="val 2851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연결선: 꺾임 201">
            <a:extLst>
              <a:ext uri="{FF2B5EF4-FFF2-40B4-BE49-F238E27FC236}">
                <a16:creationId xmlns:a16="http://schemas.microsoft.com/office/drawing/2014/main" id="{7DE88411-840F-47F4-8F8B-7AB3629FAF5A}"/>
              </a:ext>
            </a:extLst>
          </p:cNvPr>
          <p:cNvCxnSpPr>
            <a:cxnSpLocks/>
            <a:stCxn id="200" idx="3"/>
            <a:endCxn id="151" idx="1"/>
          </p:cNvCxnSpPr>
          <p:nvPr/>
        </p:nvCxnSpPr>
        <p:spPr>
          <a:xfrm>
            <a:off x="6428563" y="4595449"/>
            <a:ext cx="1093740" cy="45275"/>
          </a:xfrm>
          <a:prstGeom prst="bentConnector3">
            <a:avLst>
              <a:gd name="adj1" fmla="val 24407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평행 사변형 9">
            <a:extLst>
              <a:ext uri="{FF2B5EF4-FFF2-40B4-BE49-F238E27FC236}">
                <a16:creationId xmlns:a16="http://schemas.microsoft.com/office/drawing/2014/main" id="{3D3FA6AB-3DA5-45D8-BAB7-845FEC0415DF}"/>
              </a:ext>
            </a:extLst>
          </p:cNvPr>
          <p:cNvSpPr/>
          <p:nvPr/>
        </p:nvSpPr>
        <p:spPr>
          <a:xfrm rot="20769715">
            <a:off x="7199818" y="3657187"/>
            <a:ext cx="123933" cy="227562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pic>
        <p:nvPicPr>
          <p:cNvPr id="204" name="Picture 160">
            <a:extLst>
              <a:ext uri="{FF2B5EF4-FFF2-40B4-BE49-F238E27FC236}">
                <a16:creationId xmlns:a16="http://schemas.microsoft.com/office/drawing/2014/main" id="{9B2875FD-1878-486D-9ADC-514214A96BE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3" r="19083"/>
          <a:stretch/>
        </p:blipFill>
        <p:spPr>
          <a:xfrm>
            <a:off x="7106076" y="4556865"/>
            <a:ext cx="278920" cy="240319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205" name="평행 사변형 9">
            <a:extLst>
              <a:ext uri="{FF2B5EF4-FFF2-40B4-BE49-F238E27FC236}">
                <a16:creationId xmlns:a16="http://schemas.microsoft.com/office/drawing/2014/main" id="{91E39732-DE4E-4F07-9A97-1AEC566E6CE2}"/>
              </a:ext>
            </a:extLst>
          </p:cNvPr>
          <p:cNvSpPr/>
          <p:nvPr/>
        </p:nvSpPr>
        <p:spPr>
          <a:xfrm rot="20187681">
            <a:off x="9557129" y="4429708"/>
            <a:ext cx="375463" cy="390095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78BC2F2C-4722-4E32-A68E-CFEDE0C441FF}"/>
              </a:ext>
            </a:extLst>
          </p:cNvPr>
          <p:cNvSpPr txBox="1"/>
          <p:nvPr/>
        </p:nvSpPr>
        <p:spPr>
          <a:xfrm>
            <a:off x="9144914" y="3871147"/>
            <a:ext cx="2631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Online learning using patches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" name="평행 사변형 9">
            <a:extLst>
              <a:ext uri="{FF2B5EF4-FFF2-40B4-BE49-F238E27FC236}">
                <a16:creationId xmlns:a16="http://schemas.microsoft.com/office/drawing/2014/main" id="{E99BDE51-9D40-499F-818C-22B67D7127D9}"/>
              </a:ext>
            </a:extLst>
          </p:cNvPr>
          <p:cNvSpPr/>
          <p:nvPr/>
        </p:nvSpPr>
        <p:spPr>
          <a:xfrm rot="20769715">
            <a:off x="11289468" y="3399675"/>
            <a:ext cx="216087" cy="396774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08" name="평행 사변형 9">
            <a:extLst>
              <a:ext uri="{FF2B5EF4-FFF2-40B4-BE49-F238E27FC236}">
                <a16:creationId xmlns:a16="http://schemas.microsoft.com/office/drawing/2014/main" id="{51334973-3FE2-4F4C-8884-C537B72E28A8}"/>
              </a:ext>
            </a:extLst>
          </p:cNvPr>
          <p:cNvSpPr/>
          <p:nvPr/>
        </p:nvSpPr>
        <p:spPr>
          <a:xfrm rot="20187681">
            <a:off x="11375260" y="4234918"/>
            <a:ext cx="630745" cy="631333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09" name="평행 사변형 9">
            <a:extLst>
              <a:ext uri="{FF2B5EF4-FFF2-40B4-BE49-F238E27FC236}">
                <a16:creationId xmlns:a16="http://schemas.microsoft.com/office/drawing/2014/main" id="{9CE292F6-8C3C-4859-A6E8-E43C12EB2EB7}"/>
              </a:ext>
            </a:extLst>
          </p:cNvPr>
          <p:cNvSpPr/>
          <p:nvPr/>
        </p:nvSpPr>
        <p:spPr>
          <a:xfrm rot="20769715">
            <a:off x="11732986" y="3399675"/>
            <a:ext cx="216087" cy="396774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cxnSp>
        <p:nvCxnSpPr>
          <p:cNvPr id="210" name="연결선: 꺾임 209">
            <a:extLst>
              <a:ext uri="{FF2B5EF4-FFF2-40B4-BE49-F238E27FC236}">
                <a16:creationId xmlns:a16="http://schemas.microsoft.com/office/drawing/2014/main" id="{C05C3338-A816-4730-B3AF-88BFFA0648E7}"/>
              </a:ext>
            </a:extLst>
          </p:cNvPr>
          <p:cNvCxnSpPr>
            <a:cxnSpLocks/>
            <a:stCxn id="179" idx="0"/>
            <a:endCxn id="211" idx="0"/>
          </p:cNvCxnSpPr>
          <p:nvPr/>
        </p:nvCxnSpPr>
        <p:spPr>
          <a:xfrm rot="16200000" flipV="1">
            <a:off x="10793156" y="2723560"/>
            <a:ext cx="193902" cy="1473711"/>
          </a:xfrm>
          <a:prstGeom prst="bentConnector3">
            <a:avLst>
              <a:gd name="adj1" fmla="val 217895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직사각형 210">
            <a:extLst>
              <a:ext uri="{FF2B5EF4-FFF2-40B4-BE49-F238E27FC236}">
                <a16:creationId xmlns:a16="http://schemas.microsoft.com/office/drawing/2014/main" id="{B303B99A-CF6A-4358-8434-F7C926E3FD2B}"/>
              </a:ext>
            </a:extLst>
          </p:cNvPr>
          <p:cNvSpPr/>
          <p:nvPr/>
        </p:nvSpPr>
        <p:spPr>
          <a:xfrm>
            <a:off x="10024952" y="3363465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848F4E65-36F2-4F93-9781-BB3DF1864D3F}"/>
              </a:ext>
            </a:extLst>
          </p:cNvPr>
          <p:cNvSpPr txBox="1"/>
          <p:nvPr/>
        </p:nvSpPr>
        <p:spPr>
          <a:xfrm>
            <a:off x="8919468" y="4850159"/>
            <a:ext cx="2926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Apply super-resolution to frames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3" name="연결선: 꺾임 212">
            <a:extLst>
              <a:ext uri="{FF2B5EF4-FFF2-40B4-BE49-F238E27FC236}">
                <a16:creationId xmlns:a16="http://schemas.microsoft.com/office/drawing/2014/main" id="{536CE4AA-2084-49ED-8C8F-49EE89B13A3C}"/>
              </a:ext>
            </a:extLst>
          </p:cNvPr>
          <p:cNvCxnSpPr>
            <a:cxnSpLocks/>
            <a:stCxn id="150" idx="0"/>
            <a:endCxn id="123" idx="3"/>
          </p:cNvCxnSpPr>
          <p:nvPr/>
        </p:nvCxnSpPr>
        <p:spPr>
          <a:xfrm rot="16200000" flipV="1">
            <a:off x="6522714" y="1686959"/>
            <a:ext cx="141761" cy="3501433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A693C42C-C6E3-4771-9132-39B721B94ABA}"/>
              </a:ext>
            </a:extLst>
          </p:cNvPr>
          <p:cNvSpPr txBox="1"/>
          <p:nvPr/>
        </p:nvSpPr>
        <p:spPr>
          <a:xfrm>
            <a:off x="7464974" y="3063906"/>
            <a:ext cx="158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Linux Libertine" panose="02000503000000000000" pitchFamily="2" charset="0"/>
                <a:cs typeface="Calibri" panose="020F0502020204030204" pitchFamily="34" charset="0"/>
              </a:rPr>
              <a:t>Quality feedback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5" name="연결선: 꺾임 214">
            <a:extLst>
              <a:ext uri="{FF2B5EF4-FFF2-40B4-BE49-F238E27FC236}">
                <a16:creationId xmlns:a16="http://schemas.microsoft.com/office/drawing/2014/main" id="{F3188CCA-E440-412A-98CE-56EA666733BC}"/>
              </a:ext>
            </a:extLst>
          </p:cNvPr>
          <p:cNvCxnSpPr>
            <a:cxnSpLocks/>
            <a:stCxn id="125" idx="3"/>
            <a:endCxn id="197" idx="1"/>
          </p:cNvCxnSpPr>
          <p:nvPr/>
        </p:nvCxnSpPr>
        <p:spPr>
          <a:xfrm>
            <a:off x="4289890" y="4396698"/>
            <a:ext cx="1064487" cy="198751"/>
          </a:xfrm>
          <a:prstGeom prst="bentConnector3">
            <a:avLst>
              <a:gd name="adj1" fmla="val 85062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직사각형 215">
            <a:extLst>
              <a:ext uri="{FF2B5EF4-FFF2-40B4-BE49-F238E27FC236}">
                <a16:creationId xmlns:a16="http://schemas.microsoft.com/office/drawing/2014/main" id="{2CDF0515-4AFD-4217-962D-823E97C563D9}"/>
              </a:ext>
            </a:extLst>
          </p:cNvPr>
          <p:cNvSpPr/>
          <p:nvPr/>
        </p:nvSpPr>
        <p:spPr>
          <a:xfrm>
            <a:off x="5442959" y="4255570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7" name="연결선: 꺾임 216">
            <a:extLst>
              <a:ext uri="{FF2B5EF4-FFF2-40B4-BE49-F238E27FC236}">
                <a16:creationId xmlns:a16="http://schemas.microsoft.com/office/drawing/2014/main" id="{AD65B127-219A-4927-8416-3F680A39EA6E}"/>
              </a:ext>
            </a:extLst>
          </p:cNvPr>
          <p:cNvCxnSpPr>
            <a:cxnSpLocks/>
            <a:stCxn id="125" idx="3"/>
            <a:endCxn id="216" idx="1"/>
          </p:cNvCxnSpPr>
          <p:nvPr/>
        </p:nvCxnSpPr>
        <p:spPr>
          <a:xfrm flipV="1">
            <a:off x="4289890" y="4334164"/>
            <a:ext cx="1153069" cy="62534"/>
          </a:xfrm>
          <a:prstGeom prst="bentConnector3">
            <a:avLst>
              <a:gd name="adj1" fmla="val 78322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화살표: 오른쪽 219">
            <a:extLst>
              <a:ext uri="{FF2B5EF4-FFF2-40B4-BE49-F238E27FC236}">
                <a16:creationId xmlns:a16="http://schemas.microsoft.com/office/drawing/2014/main" id="{2EE0EB30-0662-4169-84D2-FB37DEF401EE}"/>
              </a:ext>
            </a:extLst>
          </p:cNvPr>
          <p:cNvSpPr/>
          <p:nvPr/>
        </p:nvSpPr>
        <p:spPr>
          <a:xfrm>
            <a:off x="9249138" y="3524984"/>
            <a:ext cx="215822" cy="3876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1" name="화살표: 오른쪽 220">
            <a:extLst>
              <a:ext uri="{FF2B5EF4-FFF2-40B4-BE49-F238E27FC236}">
                <a16:creationId xmlns:a16="http://schemas.microsoft.com/office/drawing/2014/main" id="{60B9EE40-6BF6-4FB6-8B56-8D38F6E6358B}"/>
              </a:ext>
            </a:extLst>
          </p:cNvPr>
          <p:cNvSpPr/>
          <p:nvPr/>
        </p:nvSpPr>
        <p:spPr>
          <a:xfrm>
            <a:off x="9249138" y="4429758"/>
            <a:ext cx="215822" cy="38761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직사각형 221">
            <a:extLst>
              <a:ext uri="{FF2B5EF4-FFF2-40B4-BE49-F238E27FC236}">
                <a16:creationId xmlns:a16="http://schemas.microsoft.com/office/drawing/2014/main" id="{464E1442-8078-4509-9FF5-868577859BC3}"/>
              </a:ext>
            </a:extLst>
          </p:cNvPr>
          <p:cNvSpPr/>
          <p:nvPr/>
        </p:nvSpPr>
        <p:spPr>
          <a:xfrm>
            <a:off x="6136448" y="4202491"/>
            <a:ext cx="256598" cy="1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3" name="평행 사변형 9">
            <a:extLst>
              <a:ext uri="{FF2B5EF4-FFF2-40B4-BE49-F238E27FC236}">
                <a16:creationId xmlns:a16="http://schemas.microsoft.com/office/drawing/2014/main" id="{7DCDD81B-2EC7-41AC-B641-E7B009046C1D}"/>
              </a:ext>
            </a:extLst>
          </p:cNvPr>
          <p:cNvSpPr/>
          <p:nvPr/>
        </p:nvSpPr>
        <p:spPr>
          <a:xfrm rot="20769715">
            <a:off x="9513628" y="3545218"/>
            <a:ext cx="123933" cy="227562"/>
          </a:xfrm>
          <a:custGeom>
            <a:avLst/>
            <a:gdLst>
              <a:gd name="connsiteX0" fmla="*/ 0 w 1259388"/>
              <a:gd name="connsiteY0" fmla="*/ 1109705 h 1109705"/>
              <a:gd name="connsiteX1" fmla="*/ 277426 w 1259388"/>
              <a:gd name="connsiteY1" fmla="*/ 0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9417 w 1259388"/>
              <a:gd name="connsiteY1" fmla="*/ 279078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1259388"/>
              <a:gd name="connsiteY0" fmla="*/ 1109705 h 1109705"/>
              <a:gd name="connsiteX1" fmla="*/ 235826 w 1259388"/>
              <a:gd name="connsiteY1" fmla="*/ 272856 h 1109705"/>
              <a:gd name="connsiteX2" fmla="*/ 1259388 w 1259388"/>
              <a:gd name="connsiteY2" fmla="*/ 0 h 1109705"/>
              <a:gd name="connsiteX3" fmla="*/ 981962 w 1259388"/>
              <a:gd name="connsiteY3" fmla="*/ 1109705 h 1109705"/>
              <a:gd name="connsiteX4" fmla="*/ 0 w 1259388"/>
              <a:gd name="connsiteY4" fmla="*/ 1109705 h 1109705"/>
              <a:gd name="connsiteX0" fmla="*/ 0 w 981962"/>
              <a:gd name="connsiteY0" fmla="*/ 1128764 h 1128764"/>
              <a:gd name="connsiteX1" fmla="*/ 235826 w 981962"/>
              <a:gd name="connsiteY1" fmla="*/ 291915 h 1128764"/>
              <a:gd name="connsiteX2" fmla="*/ 717518 w 981962"/>
              <a:gd name="connsiteY2" fmla="*/ 0 h 1128764"/>
              <a:gd name="connsiteX3" fmla="*/ 981962 w 981962"/>
              <a:gd name="connsiteY3" fmla="*/ 1128764 h 1128764"/>
              <a:gd name="connsiteX4" fmla="*/ 0 w 981962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22510 w 717518"/>
              <a:gd name="connsiteY3" fmla="*/ 900389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31363 w 717518"/>
              <a:gd name="connsiteY3" fmla="*/ 886985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9478 w 717518"/>
              <a:gd name="connsiteY3" fmla="*/ 886274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487914 w 717518"/>
              <a:gd name="connsiteY3" fmla="*/ 833261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06225 w 717518"/>
              <a:gd name="connsiteY3" fmla="*/ 843430 h 1128764"/>
              <a:gd name="connsiteX4" fmla="*/ 0 w 717518"/>
              <a:gd name="connsiteY4" fmla="*/ 1128764 h 1128764"/>
              <a:gd name="connsiteX0" fmla="*/ 0 w 717518"/>
              <a:gd name="connsiteY0" fmla="*/ 1128764 h 1128764"/>
              <a:gd name="connsiteX1" fmla="*/ 235826 w 717518"/>
              <a:gd name="connsiteY1" fmla="*/ 291915 h 1128764"/>
              <a:gd name="connsiteX2" fmla="*/ 717518 w 717518"/>
              <a:gd name="connsiteY2" fmla="*/ 0 h 1128764"/>
              <a:gd name="connsiteX3" fmla="*/ 513763 w 717518"/>
              <a:gd name="connsiteY3" fmla="*/ 834932 h 1128764"/>
              <a:gd name="connsiteX4" fmla="*/ 0 w 717518"/>
              <a:gd name="connsiteY4" fmla="*/ 1128764 h 112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18" h="1128764">
                <a:moveTo>
                  <a:pt x="0" y="1128764"/>
                </a:moveTo>
                <a:lnTo>
                  <a:pt x="235826" y="291915"/>
                </a:lnTo>
                <a:lnTo>
                  <a:pt x="717518" y="0"/>
                </a:lnTo>
                <a:lnTo>
                  <a:pt x="513763" y="834932"/>
                </a:lnTo>
                <a:lnTo>
                  <a:pt x="0" y="1128764"/>
                </a:lnTo>
                <a:close/>
              </a:path>
            </a:pathLst>
          </a:cu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>
              <a:defRPr/>
            </a:pPr>
            <a:endParaRPr lang="ko-KR" altLang="en-US" sz="1400">
              <a:solidFill>
                <a:prstClr val="white"/>
              </a:solidFill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0583360B-EE2C-4029-88DD-E46320B42A8A}"/>
              </a:ext>
            </a:extLst>
          </p:cNvPr>
          <p:cNvSpPr txBox="1"/>
          <p:nvPr/>
        </p:nvSpPr>
        <p:spPr>
          <a:xfrm>
            <a:off x="1595975" y="2587304"/>
            <a:ext cx="207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B1F5ED8C-B95A-4185-8EED-C0116C619819}"/>
              </a:ext>
            </a:extLst>
          </p:cNvPr>
          <p:cNvSpPr txBox="1"/>
          <p:nvPr/>
        </p:nvSpPr>
        <p:spPr>
          <a:xfrm>
            <a:off x="8269091" y="2587304"/>
            <a:ext cx="207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 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5" name="그림 234">
            <a:extLst>
              <a:ext uri="{FF2B5EF4-FFF2-40B4-BE49-F238E27FC236}">
                <a16:creationId xmlns:a16="http://schemas.microsoft.com/office/drawing/2014/main" id="{9DDD315F-A9D7-4D29-B413-7F8923D3697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36150" y="1657570"/>
            <a:ext cx="741765" cy="993106"/>
          </a:xfrm>
          <a:prstGeom prst="rect">
            <a:avLst/>
          </a:prstGeom>
        </p:spPr>
      </p:pic>
      <p:pic>
        <p:nvPicPr>
          <p:cNvPr id="241" name="그림 240">
            <a:extLst>
              <a:ext uri="{FF2B5EF4-FFF2-40B4-BE49-F238E27FC236}">
                <a16:creationId xmlns:a16="http://schemas.microsoft.com/office/drawing/2014/main" id="{F66F41D2-8CE2-4695-91EF-F14B9DC636D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35033" y="1748172"/>
            <a:ext cx="417948" cy="281666"/>
          </a:xfrm>
          <a:prstGeom prst="rect">
            <a:avLst/>
          </a:prstGeom>
        </p:spPr>
      </p:pic>
      <p:pic>
        <p:nvPicPr>
          <p:cNvPr id="242" name="그림 241">
            <a:extLst>
              <a:ext uri="{FF2B5EF4-FFF2-40B4-BE49-F238E27FC236}">
                <a16:creationId xmlns:a16="http://schemas.microsoft.com/office/drawing/2014/main" id="{37CC50F9-B4A1-42A0-9BF0-F8AA9B4BEB5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397172" y="1759959"/>
            <a:ext cx="458056" cy="840680"/>
          </a:xfrm>
          <a:prstGeom prst="rect">
            <a:avLst/>
          </a:prstGeom>
        </p:spPr>
      </p:pic>
      <p:pic>
        <p:nvPicPr>
          <p:cNvPr id="243" name="Picture 2" descr="YouTube logo svg for free download - Seeklogo.net">
            <a:extLst>
              <a:ext uri="{FF2B5EF4-FFF2-40B4-BE49-F238E27FC236}">
                <a16:creationId xmlns:a16="http://schemas.microsoft.com/office/drawing/2014/main" id="{759B6B83-7C0C-4202-A324-FC468B4A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520" y="201417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0" name="직선 연결선 249">
            <a:extLst>
              <a:ext uri="{FF2B5EF4-FFF2-40B4-BE49-F238E27FC236}">
                <a16:creationId xmlns:a16="http://schemas.microsoft.com/office/drawing/2014/main" id="{C98A0DFA-4AA1-476E-B7F8-78BF630BAE4A}"/>
              </a:ext>
            </a:extLst>
          </p:cNvPr>
          <p:cNvCxnSpPr/>
          <p:nvPr/>
        </p:nvCxnSpPr>
        <p:spPr>
          <a:xfrm flipH="1">
            <a:off x="502418" y="2337181"/>
            <a:ext cx="1577591" cy="5869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직선 연결선 250">
            <a:extLst>
              <a:ext uri="{FF2B5EF4-FFF2-40B4-BE49-F238E27FC236}">
                <a16:creationId xmlns:a16="http://schemas.microsoft.com/office/drawing/2014/main" id="{34A82B15-1213-4C3D-86C9-98D9B7FB5D74}"/>
              </a:ext>
            </a:extLst>
          </p:cNvPr>
          <p:cNvCxnSpPr>
            <a:cxnSpLocks/>
          </p:cNvCxnSpPr>
          <p:nvPr/>
        </p:nvCxnSpPr>
        <p:spPr>
          <a:xfrm>
            <a:off x="3093114" y="2357960"/>
            <a:ext cx="1888959" cy="6527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직선 연결선 253">
            <a:extLst>
              <a:ext uri="{FF2B5EF4-FFF2-40B4-BE49-F238E27FC236}">
                <a16:creationId xmlns:a16="http://schemas.microsoft.com/office/drawing/2014/main" id="{46545684-7143-40E1-9C9A-93423BDC016F}"/>
              </a:ext>
            </a:extLst>
          </p:cNvPr>
          <p:cNvCxnSpPr/>
          <p:nvPr/>
        </p:nvCxnSpPr>
        <p:spPr>
          <a:xfrm flipH="1">
            <a:off x="6942552" y="2418283"/>
            <a:ext cx="1577591" cy="5869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직선 연결선 254">
            <a:extLst>
              <a:ext uri="{FF2B5EF4-FFF2-40B4-BE49-F238E27FC236}">
                <a16:creationId xmlns:a16="http://schemas.microsoft.com/office/drawing/2014/main" id="{ADACF4B2-C15D-412E-B6DA-A6FE8A9E43BF}"/>
              </a:ext>
            </a:extLst>
          </p:cNvPr>
          <p:cNvCxnSpPr>
            <a:cxnSpLocks/>
          </p:cNvCxnSpPr>
          <p:nvPr/>
        </p:nvCxnSpPr>
        <p:spPr>
          <a:xfrm>
            <a:off x="9860336" y="2387659"/>
            <a:ext cx="1946825" cy="6138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직사각형 217">
            <a:extLst>
              <a:ext uri="{FF2B5EF4-FFF2-40B4-BE49-F238E27FC236}">
                <a16:creationId xmlns:a16="http://schemas.microsoft.com/office/drawing/2014/main" id="{E7EC02C5-541B-4366-ADDC-7B399C638B81}"/>
              </a:ext>
            </a:extLst>
          </p:cNvPr>
          <p:cNvSpPr/>
          <p:nvPr/>
        </p:nvSpPr>
        <p:spPr>
          <a:xfrm>
            <a:off x="3028053" y="5475606"/>
            <a:ext cx="5944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EBE72A-80A6-4ED9-BE87-47285D06B152}"/>
              </a:ext>
            </a:extLst>
          </p:cNvPr>
          <p:cNvSpPr txBox="1"/>
          <p:nvPr/>
        </p:nvSpPr>
        <p:spPr>
          <a:xfrm>
            <a:off x="3723524" y="5391632"/>
            <a:ext cx="2375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: WebRTC (C++)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6" name="직사각형 225">
            <a:extLst>
              <a:ext uri="{FF2B5EF4-FFF2-40B4-BE49-F238E27FC236}">
                <a16:creationId xmlns:a16="http://schemas.microsoft.com/office/drawing/2014/main" id="{59619487-7121-4BF2-99CB-89EDB2223D5B}"/>
              </a:ext>
            </a:extLst>
          </p:cNvPr>
          <p:cNvSpPr/>
          <p:nvPr/>
        </p:nvSpPr>
        <p:spPr>
          <a:xfrm>
            <a:off x="6366119" y="5475606"/>
            <a:ext cx="59442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5A9D51CB-67EE-44F1-904B-18C4F6F16063}"/>
              </a:ext>
            </a:extLst>
          </p:cNvPr>
          <p:cNvSpPr txBox="1"/>
          <p:nvPr/>
        </p:nvSpPr>
        <p:spPr>
          <a:xfrm>
            <a:off x="7061590" y="5391632"/>
            <a:ext cx="5086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ko-K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LiveNAS</a:t>
            </a: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 (Python)</a:t>
            </a:r>
            <a:endParaRPr lang="ko-KR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89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Evaluation Summary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768763"/>
            <a:ext cx="10515600" cy="4763799"/>
          </a:xfrm>
        </p:spPr>
        <p:txBody>
          <a:bodyPr>
            <a:noAutofit/>
          </a:bodyPr>
          <a:lstStyle/>
          <a:p>
            <a:r>
              <a:rPr lang="en-US" altLang="ko-KR" dirty="0"/>
              <a:t>How much video quality improvement does </a:t>
            </a:r>
            <a:r>
              <a:rPr lang="en-US" altLang="ko-KR" dirty="0" err="1"/>
              <a:t>LiveNAS</a:t>
            </a:r>
            <a:r>
              <a:rPr lang="en-US" altLang="ko-KR" dirty="0"/>
              <a:t> deliver ?</a:t>
            </a:r>
          </a:p>
          <a:p>
            <a:pPr marL="0" indent="0">
              <a:buNone/>
            </a:pPr>
            <a:r>
              <a:rPr lang="en-US" altLang="ko-KR" b="1" dirty="0">
                <a:sym typeface="Wingdings" panose="05000000000000000000" pitchFamily="2" charset="2"/>
              </a:rPr>
              <a:t>  : </a:t>
            </a:r>
            <a:r>
              <a:rPr lang="en-US" altLang="ko-KR" b="1" dirty="0" err="1"/>
              <a:t>LiveNAS</a:t>
            </a:r>
            <a:r>
              <a:rPr lang="en-US" altLang="ko-KR" b="1" dirty="0"/>
              <a:t> outperforms WebRTC by avg. </a:t>
            </a:r>
            <a:r>
              <a:rPr lang="en-US" altLang="ko-KR" b="1" dirty="0">
                <a:solidFill>
                  <a:srgbClr val="FF0000"/>
                </a:solidFill>
              </a:rPr>
              <a:t>1.96 dB </a:t>
            </a:r>
            <a:r>
              <a:rPr lang="en-US" altLang="ko-KR" b="1" dirty="0"/>
              <a:t>in PSNR</a:t>
            </a:r>
            <a:br>
              <a:rPr lang="en-US" altLang="ko-KR" b="1" dirty="0"/>
            </a:br>
            <a:endParaRPr lang="en-US" altLang="ko-KR" b="1" dirty="0"/>
          </a:p>
          <a:p>
            <a:r>
              <a:rPr lang="en-US" altLang="ko-KR" dirty="0"/>
              <a:t>How effective is content-adaptive online learning ?</a:t>
            </a:r>
          </a:p>
          <a:p>
            <a:pPr marL="0" indent="0">
              <a:buNone/>
            </a:pPr>
            <a:r>
              <a:rPr lang="en-US" altLang="ko-KR" b="1" dirty="0">
                <a:sym typeface="Wingdings" panose="05000000000000000000" pitchFamily="2" charset="2"/>
              </a:rPr>
              <a:t>  : </a:t>
            </a:r>
            <a:r>
              <a:rPr lang="en-US" altLang="ko-KR" b="1" dirty="0" err="1"/>
              <a:t>LiveNAS</a:t>
            </a:r>
            <a:r>
              <a:rPr lang="en-US" altLang="ko-KR" b="1" dirty="0"/>
              <a:t> delivers reliable quality gain with using </a:t>
            </a:r>
            <a:r>
              <a:rPr lang="en-US" altLang="ko-KR" b="1" dirty="0">
                <a:solidFill>
                  <a:srgbClr val="FF0000"/>
                </a:solidFill>
              </a:rPr>
              <a:t>25% </a:t>
            </a:r>
            <a:r>
              <a:rPr lang="en-US" altLang="ko-KR" b="1" dirty="0"/>
              <a:t>of GPU</a:t>
            </a:r>
            <a:br>
              <a:rPr lang="en-US" altLang="ko-KR" b="1" dirty="0"/>
            </a:br>
            <a:r>
              <a:rPr lang="en-US" altLang="ko-KR" b="1" dirty="0"/>
              <a:t>    resources compared to continuous training</a:t>
            </a:r>
          </a:p>
          <a:p>
            <a:pPr marL="0" indent="0">
              <a:buNone/>
            </a:pPr>
            <a:endParaRPr lang="en-US" altLang="ko-KR" dirty="0"/>
          </a:p>
          <a:p>
            <a:r>
              <a:rPr lang="en-US" altLang="ko-KR" dirty="0"/>
              <a:t>What is the impact of </a:t>
            </a:r>
            <a:r>
              <a:rPr lang="en-US" altLang="ko-KR" dirty="0" err="1"/>
              <a:t>LiveNAS</a:t>
            </a:r>
            <a:r>
              <a:rPr lang="en-US" altLang="ko-KR" dirty="0"/>
              <a:t> on the distribution side ?</a:t>
            </a:r>
          </a:p>
          <a:p>
            <a:pPr marL="0" indent="0">
              <a:buNone/>
            </a:pPr>
            <a:r>
              <a:rPr lang="en-US" altLang="ko-KR" dirty="0">
                <a:sym typeface="Wingdings" panose="05000000000000000000" pitchFamily="2" charset="2"/>
              </a:rPr>
              <a:t>  : </a:t>
            </a:r>
            <a:r>
              <a:rPr lang="en-US" altLang="ko-KR" b="1" dirty="0" err="1"/>
              <a:t>LiveNAS</a:t>
            </a:r>
            <a:r>
              <a:rPr lang="en-US" altLang="ko-KR" b="1" dirty="0"/>
              <a:t> produces significant </a:t>
            </a:r>
            <a:r>
              <a:rPr lang="en-US" altLang="ko-KR" b="1" dirty="0">
                <a:solidFill>
                  <a:srgbClr val="FF0000"/>
                </a:solidFill>
              </a:rPr>
              <a:t>(12%-69%) </a:t>
            </a:r>
            <a:r>
              <a:rPr lang="en-US" altLang="ko-KR" b="1" dirty="0" err="1"/>
              <a:t>QoE</a:t>
            </a:r>
            <a:r>
              <a:rPr lang="en-US" altLang="ko-KR" b="1" dirty="0"/>
              <a:t> improvement for live</a:t>
            </a:r>
            <a:br>
              <a:rPr lang="en-US" altLang="ko-KR" b="1" dirty="0"/>
            </a:br>
            <a:r>
              <a:rPr lang="en-US" altLang="ko-KR" b="1" dirty="0"/>
              <a:t>    stream viewers.   </a:t>
            </a:r>
            <a:br>
              <a:rPr lang="en-US" altLang="ko-KR" b="1" dirty="0"/>
            </a:b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843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gcomm2020-slide-demo-final-caption">
            <a:hlinkClick r:id="" action="ppaction://media"/>
            <a:extLst>
              <a:ext uri="{FF2B5EF4-FFF2-40B4-BE49-F238E27FC236}">
                <a16:creationId xmlns:a16="http://schemas.microsoft.com/office/drawing/2014/main" id="{6BFECAF2-0B91-4C49-BC69-A0CF96AC30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00948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457A8B-2CC5-4764-BCC1-3D6F1C6C2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85738" cy="866775"/>
          </a:xfrm>
        </p:spPr>
        <p:txBody>
          <a:bodyPr/>
          <a:lstStyle/>
          <a:p>
            <a:pPr algn="l"/>
            <a:r>
              <a:rPr lang="en-US" altLang="ko-KR" dirty="0"/>
              <a:t>Increase of Live Internet Video Traffic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B112C2-1378-481B-887A-23243437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</a:t>
            </a:fld>
            <a:endParaRPr lang="ko-KR" altLang="en-US"/>
          </a:p>
        </p:txBody>
      </p:sp>
      <p:graphicFrame>
        <p:nvGraphicFramePr>
          <p:cNvPr id="7" name="차트 6">
            <a:extLst>
              <a:ext uri="{FF2B5EF4-FFF2-40B4-BE49-F238E27FC236}">
                <a16:creationId xmlns:a16="http://schemas.microsoft.com/office/drawing/2014/main" id="{69902AD6-0EA3-4BEB-88ED-18A8A503A6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047181"/>
              </p:ext>
            </p:extLst>
          </p:nvPr>
        </p:nvGraphicFramePr>
        <p:xfrm>
          <a:off x="585788" y="1373553"/>
          <a:ext cx="10539412" cy="4754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B4B43BA-F6DE-459B-AED8-9C40F68E84C0}"/>
              </a:ext>
            </a:extLst>
          </p:cNvPr>
          <p:cNvSpPr txBox="1"/>
          <p:nvPr/>
        </p:nvSpPr>
        <p:spPr>
          <a:xfrm>
            <a:off x="1541248" y="6390402"/>
            <a:ext cx="973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* Ref: Cisco Visual Networking Index: Forecast and Trends, 2017–2022 White Paper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E356B0-EA88-447E-93A6-BCA969377919}"/>
              </a:ext>
            </a:extLst>
          </p:cNvPr>
          <p:cNvSpPr txBox="1"/>
          <p:nvPr/>
        </p:nvSpPr>
        <p:spPr>
          <a:xfrm>
            <a:off x="1941146" y="1352534"/>
            <a:ext cx="6963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</a:t>
            </a:r>
            <a:r>
              <a:rPr lang="ko-KR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ko-KR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reach 17 % </a:t>
            </a:r>
            <a:b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video traffic by 2022</a:t>
            </a: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84D92D12-DBCE-448E-9FC5-1F50F89EC0F5}"/>
              </a:ext>
            </a:extLst>
          </p:cNvPr>
          <p:cNvSpPr/>
          <p:nvPr/>
        </p:nvSpPr>
        <p:spPr>
          <a:xfrm>
            <a:off x="2704917" y="1494187"/>
            <a:ext cx="6528166" cy="1848197"/>
          </a:xfrm>
          <a:custGeom>
            <a:avLst/>
            <a:gdLst>
              <a:gd name="connsiteX0" fmla="*/ 0 w 6870700"/>
              <a:gd name="connsiteY0" fmla="*/ 1993900 h 1993900"/>
              <a:gd name="connsiteX1" fmla="*/ 2514600 w 6870700"/>
              <a:gd name="connsiteY1" fmla="*/ 1663700 h 1993900"/>
              <a:gd name="connsiteX2" fmla="*/ 4622800 w 6870700"/>
              <a:gd name="connsiteY2" fmla="*/ 1168400 h 1993900"/>
              <a:gd name="connsiteX3" fmla="*/ 6057900 w 6870700"/>
              <a:gd name="connsiteY3" fmla="*/ 533400 h 1993900"/>
              <a:gd name="connsiteX4" fmla="*/ 6870700 w 6870700"/>
              <a:gd name="connsiteY4" fmla="*/ 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0700" h="1993900">
                <a:moveTo>
                  <a:pt x="0" y="1993900"/>
                </a:moveTo>
                <a:cubicBezTo>
                  <a:pt x="872066" y="1897591"/>
                  <a:pt x="1744133" y="1801283"/>
                  <a:pt x="2514600" y="1663700"/>
                </a:cubicBezTo>
                <a:cubicBezTo>
                  <a:pt x="3285067" y="1526117"/>
                  <a:pt x="4032250" y="1356783"/>
                  <a:pt x="4622800" y="1168400"/>
                </a:cubicBezTo>
                <a:cubicBezTo>
                  <a:pt x="5213350" y="980017"/>
                  <a:pt x="5683250" y="728133"/>
                  <a:pt x="6057900" y="533400"/>
                </a:cubicBezTo>
                <a:cubicBezTo>
                  <a:pt x="6432550" y="338667"/>
                  <a:pt x="6651625" y="169333"/>
                  <a:pt x="6870700" y="0"/>
                </a:cubicBezTo>
              </a:path>
            </a:pathLst>
          </a:custGeom>
          <a:noFill/>
          <a:ln w="762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E7A38A6D-A7F6-4383-8E3F-451D828B8E86}"/>
              </a:ext>
            </a:extLst>
          </p:cNvPr>
          <p:cNvSpPr/>
          <p:nvPr/>
        </p:nvSpPr>
        <p:spPr>
          <a:xfrm>
            <a:off x="1666434" y="5538091"/>
            <a:ext cx="3660309" cy="54662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190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Conclusion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347511"/>
            <a:ext cx="10515600" cy="35238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ko-KR" sz="2600" dirty="0" err="1"/>
              <a:t>LiveNAS</a:t>
            </a:r>
            <a:r>
              <a:rPr lang="en-US" altLang="ko-KR" sz="2600" dirty="0"/>
              <a:t> is a new live video ingest framework that enhances </a:t>
            </a:r>
            <a:br>
              <a:rPr lang="en-US" altLang="ko-KR" sz="2600" dirty="0"/>
            </a:br>
            <a:r>
              <a:rPr lang="en-US" altLang="ko-KR" sz="2600" dirty="0"/>
              <a:t>the original stream’s quality via online learning. </a:t>
            </a:r>
            <a:endParaRPr lang="en-US" altLang="ko-KR" sz="100" dirty="0"/>
          </a:p>
          <a:p>
            <a:pPr>
              <a:lnSpc>
                <a:spcPct val="100000"/>
              </a:lnSpc>
            </a:pPr>
            <a:r>
              <a:rPr lang="en-US" altLang="ko-KR" sz="2600" dirty="0" err="1"/>
              <a:t>LiveNAS</a:t>
            </a:r>
            <a:r>
              <a:rPr lang="en-US" altLang="ko-KR" sz="2600" dirty="0"/>
              <a:t> introduces novel design components : quality-optimizing scheduler and content-adaptive trainer. </a:t>
            </a:r>
            <a:endParaRPr lang="en-US" altLang="ko-KR" sz="100" dirty="0"/>
          </a:p>
          <a:p>
            <a:pPr>
              <a:lnSpc>
                <a:spcPct val="100000"/>
              </a:lnSpc>
            </a:pPr>
            <a:r>
              <a:rPr lang="en-US" altLang="ko-KR" sz="2600" dirty="0" err="1"/>
              <a:t>LiveNAS</a:t>
            </a:r>
            <a:r>
              <a:rPr lang="en-US" altLang="ko-KR" sz="2600" dirty="0"/>
              <a:t> produces significant (12%-69%) </a:t>
            </a:r>
            <a:r>
              <a:rPr lang="en-US" altLang="ko-KR" sz="2600" dirty="0" err="1"/>
              <a:t>QoE</a:t>
            </a:r>
            <a:r>
              <a:rPr lang="en-US" altLang="ko-KR" sz="2600" dirty="0"/>
              <a:t> improvement for live stream viewers.   </a:t>
            </a:r>
            <a:endParaRPr lang="en-US" altLang="ko-KR" sz="100" dirty="0"/>
          </a:p>
          <a:p>
            <a:pPr>
              <a:lnSpc>
                <a:spcPct val="100000"/>
              </a:lnSpc>
            </a:pPr>
            <a:r>
              <a:rPr lang="en-US" altLang="ko-KR" sz="2600" dirty="0"/>
              <a:t>Our webpage : </a:t>
            </a:r>
            <a:r>
              <a:rPr lang="en-US" altLang="ko-KR" sz="2600" dirty="0">
                <a:hlinkClick r:id="rId3"/>
              </a:rPr>
              <a:t>http://ina.kaist.ac.kr/~livenas/</a:t>
            </a:r>
            <a:endParaRPr lang="en-US" altLang="ko-KR" sz="2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20</a:t>
            </a:fld>
            <a:endParaRPr lang="ko-KR" altLang="en-US"/>
          </a:p>
        </p:txBody>
      </p: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370F2842-25CB-4B28-976C-A0C5E9637EBB}"/>
              </a:ext>
            </a:extLst>
          </p:cNvPr>
          <p:cNvGrpSpPr/>
          <p:nvPr/>
        </p:nvGrpSpPr>
        <p:grpSpPr>
          <a:xfrm>
            <a:off x="126607" y="4234810"/>
            <a:ext cx="11458667" cy="2099968"/>
            <a:chOff x="363899" y="766813"/>
            <a:chExt cx="11458667" cy="2099968"/>
          </a:xfrm>
        </p:grpSpPr>
        <p:cxnSp>
          <p:nvCxnSpPr>
            <p:cNvPr id="6" name="직선 화살표 연결선 5">
              <a:extLst>
                <a:ext uri="{FF2B5EF4-FFF2-40B4-BE49-F238E27FC236}">
                  <a16:creationId xmlns:a16="http://schemas.microsoft.com/office/drawing/2014/main" id="{28528705-CBAB-4B45-B695-9E555B95C1FD}"/>
                </a:ext>
              </a:extLst>
            </p:cNvPr>
            <p:cNvCxnSpPr>
              <a:cxnSpLocks/>
            </p:cNvCxnSpPr>
            <p:nvPr/>
          </p:nvCxnSpPr>
          <p:spPr>
            <a:xfrm>
              <a:off x="4981720" y="1955381"/>
              <a:ext cx="134544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8C8FC851-70BF-4317-BDDF-2054787CD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853" y="1437033"/>
              <a:ext cx="417948" cy="281666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58E9020-5272-4467-A834-5C70F68FD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1992" y="1448820"/>
              <a:ext cx="458056" cy="840680"/>
            </a:xfrm>
            <a:prstGeom prst="rect">
              <a:avLst/>
            </a:prstGeom>
          </p:spPr>
        </p:pic>
        <p:pic>
          <p:nvPicPr>
            <p:cNvPr id="9" name="Picture 2" descr="YouTube logo svg for free download - Seeklogo.net">
              <a:extLst>
                <a:ext uri="{FF2B5EF4-FFF2-40B4-BE49-F238E27FC236}">
                  <a16:creationId xmlns:a16="http://schemas.microsoft.com/office/drawing/2014/main" id="{BBFD11BA-1D4F-4C15-B034-E7E813B75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9340" y="1703032"/>
              <a:ext cx="323010" cy="323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996A803A-81F1-45B4-B214-0059E31D9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0734" y="1382271"/>
              <a:ext cx="741765" cy="993106"/>
            </a:xfrm>
            <a:prstGeom prst="rect">
              <a:avLst/>
            </a:prstGeom>
          </p:spPr>
        </p:pic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28E4754D-8C09-41E1-B736-68C47AAE3B4C}"/>
                </a:ext>
              </a:extLst>
            </p:cNvPr>
            <p:cNvGrpSpPr/>
            <p:nvPr/>
          </p:nvGrpSpPr>
          <p:grpSpPr>
            <a:xfrm>
              <a:off x="9305005" y="766813"/>
              <a:ext cx="2207030" cy="641933"/>
              <a:chOff x="1117635" y="5610117"/>
              <a:chExt cx="3004126" cy="855910"/>
            </a:xfrm>
          </p:grpSpPr>
          <p:cxnSp>
            <p:nvCxnSpPr>
              <p:cNvPr id="72" name="직선 연결선 71">
                <a:extLst>
                  <a:ext uri="{FF2B5EF4-FFF2-40B4-BE49-F238E27FC236}">
                    <a16:creationId xmlns:a16="http://schemas.microsoft.com/office/drawing/2014/main" id="{B7A4C59E-9821-4839-800F-B308C8BD8BFD}"/>
                  </a:ext>
                </a:extLst>
              </p:cNvPr>
              <p:cNvCxnSpPr/>
              <p:nvPr/>
            </p:nvCxnSpPr>
            <p:spPr>
              <a:xfrm flipH="1">
                <a:off x="2938107" y="6292364"/>
                <a:ext cx="3182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직사각형 72">
                <a:extLst>
                  <a:ext uri="{FF2B5EF4-FFF2-40B4-BE49-F238E27FC236}">
                    <a16:creationId xmlns:a16="http://schemas.microsoft.com/office/drawing/2014/main" id="{F99C8D76-2085-4FCB-9C84-6150C52F4DC7}"/>
                  </a:ext>
                </a:extLst>
              </p:cNvPr>
              <p:cNvSpPr/>
              <p:nvPr/>
            </p:nvSpPr>
            <p:spPr>
              <a:xfrm>
                <a:off x="1365819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직사각형 73">
                <a:extLst>
                  <a:ext uri="{FF2B5EF4-FFF2-40B4-BE49-F238E27FC236}">
                    <a16:creationId xmlns:a16="http://schemas.microsoft.com/office/drawing/2014/main" id="{E5B34EDC-E0F6-4C79-9C51-B41974FE8698}"/>
                  </a:ext>
                </a:extLst>
              </p:cNvPr>
              <p:cNvSpPr/>
              <p:nvPr/>
            </p:nvSpPr>
            <p:spPr>
              <a:xfrm>
                <a:off x="1568943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73358E0E-55CB-47A1-83FF-D31D60304F81}"/>
                  </a:ext>
                </a:extLst>
              </p:cNvPr>
              <p:cNvSpPr/>
              <p:nvPr/>
            </p:nvSpPr>
            <p:spPr>
              <a:xfrm>
                <a:off x="2866606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 defTabSz="685766">
                  <a:defRPr/>
                </a:pPr>
                <a:endParaRPr lang="ko-KR" altLang="en-US" dirty="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직사각형 75">
                <a:extLst>
                  <a:ext uri="{FF2B5EF4-FFF2-40B4-BE49-F238E27FC236}">
                    <a16:creationId xmlns:a16="http://schemas.microsoft.com/office/drawing/2014/main" id="{0F2590A2-F449-45E8-BF42-867C45C4F849}"/>
                  </a:ext>
                </a:extLst>
              </p:cNvPr>
              <p:cNvSpPr/>
              <p:nvPr/>
            </p:nvSpPr>
            <p:spPr>
              <a:xfrm>
                <a:off x="1784448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직사각형 76">
                <a:extLst>
                  <a:ext uri="{FF2B5EF4-FFF2-40B4-BE49-F238E27FC236}">
                    <a16:creationId xmlns:a16="http://schemas.microsoft.com/office/drawing/2014/main" id="{508FEC17-A0BA-4A7F-AB4E-DB2FB8BB1B57}"/>
                  </a:ext>
                </a:extLst>
              </p:cNvPr>
              <p:cNvSpPr/>
              <p:nvPr/>
            </p:nvSpPr>
            <p:spPr>
              <a:xfrm>
                <a:off x="1982803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6401395E-4B99-47A6-B503-FDE21676DF44}"/>
                  </a:ext>
                </a:extLst>
              </p:cNvPr>
              <p:cNvSpPr/>
              <p:nvPr/>
            </p:nvSpPr>
            <p:spPr>
              <a:xfrm>
                <a:off x="2195546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grpSp>
            <p:nvGrpSpPr>
              <p:cNvPr id="79" name="그룹 78">
                <a:extLst>
                  <a:ext uri="{FF2B5EF4-FFF2-40B4-BE49-F238E27FC236}">
                    <a16:creationId xmlns:a16="http://schemas.microsoft.com/office/drawing/2014/main" id="{B1A4FB4D-767F-43BF-85A8-AC2AC4FEDF6A}"/>
                  </a:ext>
                </a:extLst>
              </p:cNvPr>
              <p:cNvGrpSpPr/>
              <p:nvPr/>
            </p:nvGrpSpPr>
            <p:grpSpPr>
              <a:xfrm>
                <a:off x="2507444" y="6020597"/>
                <a:ext cx="326779" cy="90550"/>
                <a:chOff x="4092000" y="4871966"/>
                <a:chExt cx="389754" cy="108000"/>
              </a:xfrm>
            </p:grpSpPr>
            <p:sp>
              <p:nvSpPr>
                <p:cNvPr id="85" name="타원 84">
                  <a:extLst>
                    <a:ext uri="{FF2B5EF4-FFF2-40B4-BE49-F238E27FC236}">
                      <a16:creationId xmlns:a16="http://schemas.microsoft.com/office/drawing/2014/main" id="{834AA4B7-AEDF-47E8-B471-B96CC55D8D86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2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6" name="타원 85">
                  <a:extLst>
                    <a:ext uri="{FF2B5EF4-FFF2-40B4-BE49-F238E27FC236}">
                      <a16:creationId xmlns:a16="http://schemas.microsoft.com/office/drawing/2014/main" id="{29873C63-186F-4B73-908B-E4C8A24ABAEF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2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" name="타원 86">
                  <a:extLst>
                    <a:ext uri="{FF2B5EF4-FFF2-40B4-BE49-F238E27FC236}">
                      <a16:creationId xmlns:a16="http://schemas.microsoft.com/office/drawing/2014/main" id="{E521E7B0-B7A1-4D15-B805-43B56C33E49C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2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80" name="직선 화살표 연결선 79">
                <a:extLst>
                  <a:ext uri="{FF2B5EF4-FFF2-40B4-BE49-F238E27FC236}">
                    <a16:creationId xmlns:a16="http://schemas.microsoft.com/office/drawing/2014/main" id="{A1F47280-1974-4E0D-927D-CDBC3DDD7AFF}"/>
                  </a:ext>
                </a:extLst>
              </p:cNvPr>
              <p:cNvCxnSpPr/>
              <p:nvPr/>
            </p:nvCxnSpPr>
            <p:spPr>
              <a:xfrm>
                <a:off x="3197178" y="6049071"/>
                <a:ext cx="51309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직선 화살표 연결선 80">
                <a:extLst>
                  <a:ext uri="{FF2B5EF4-FFF2-40B4-BE49-F238E27FC236}">
                    <a16:creationId xmlns:a16="http://schemas.microsoft.com/office/drawing/2014/main" id="{76BC1A7E-84E9-4D0B-90D2-04E2C99B4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4118" y="6049071"/>
                <a:ext cx="18764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2" name="그림 81">
                <a:extLst>
                  <a:ext uri="{FF2B5EF4-FFF2-40B4-BE49-F238E27FC236}">
                    <a16:creationId xmlns:a16="http://schemas.microsoft.com/office/drawing/2014/main" id="{0431B1B2-9F83-4365-8DD8-FE9E7C9F2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0275" y="5955104"/>
                <a:ext cx="223843" cy="217628"/>
              </a:xfrm>
              <a:prstGeom prst="rect">
                <a:avLst/>
              </a:prstGeom>
            </p:spPr>
          </p:pic>
          <p:sp>
            <p:nvSpPr>
              <p:cNvPr id="83" name="내용 개체 틀 2">
                <a:extLst>
                  <a:ext uri="{FF2B5EF4-FFF2-40B4-BE49-F238E27FC236}">
                    <a16:creationId xmlns:a16="http://schemas.microsoft.com/office/drawing/2014/main" id="{095F590B-7418-4A5C-AB22-28CFEDADEA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7635" y="5610117"/>
                <a:ext cx="1944084" cy="255631"/>
              </a:xfrm>
              <a:prstGeom prst="rect">
                <a:avLst/>
              </a:prstGeom>
            </p:spPr>
            <p:txBody>
              <a:bodyPr vert="horz" lIns="68580" tIns="34291" rIns="68580" bIns="34291" rtlCol="0">
                <a:normAutofit fontScale="850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85766">
                  <a:buNone/>
                  <a:defRPr/>
                </a:pPr>
                <a:endParaRPr lang="en-US" altLang="ko-KR" sz="1200" dirty="0">
                  <a:solidFill>
                    <a:prstClr val="black"/>
                  </a:solidFill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4" name="직선 화살표 연결선 83">
                <a:extLst>
                  <a:ext uri="{FF2B5EF4-FFF2-40B4-BE49-F238E27FC236}">
                    <a16:creationId xmlns:a16="http://schemas.microsoft.com/office/drawing/2014/main" id="{9E7FEF7C-C68C-47EF-9F77-47C4EB2C34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635" y="6063918"/>
                <a:ext cx="26777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F69529-EDB8-47B8-96BE-DFFF59DED051}"/>
                </a:ext>
              </a:extLst>
            </p:cNvPr>
            <p:cNvSpPr txBox="1"/>
            <p:nvPr/>
          </p:nvSpPr>
          <p:spPr>
            <a:xfrm>
              <a:off x="9027148" y="1381081"/>
              <a:ext cx="26312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Online learning using patches</a:t>
              </a:r>
              <a:endParaRPr lang="ko-KR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평행 사변형 9">
              <a:extLst>
                <a:ext uri="{FF2B5EF4-FFF2-40B4-BE49-F238E27FC236}">
                  <a16:creationId xmlns:a16="http://schemas.microsoft.com/office/drawing/2014/main" id="{6B79A873-A462-4948-9323-77AFA8D55036}"/>
                </a:ext>
              </a:extLst>
            </p:cNvPr>
            <p:cNvSpPr/>
            <p:nvPr/>
          </p:nvSpPr>
          <p:spPr>
            <a:xfrm rot="20769715">
              <a:off x="10954461" y="867861"/>
              <a:ext cx="216087" cy="396774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14" name="평행 사변형 9">
              <a:extLst>
                <a:ext uri="{FF2B5EF4-FFF2-40B4-BE49-F238E27FC236}">
                  <a16:creationId xmlns:a16="http://schemas.microsoft.com/office/drawing/2014/main" id="{50BFF073-9EEE-494A-BC7F-9CF6D42D35A5}"/>
                </a:ext>
              </a:extLst>
            </p:cNvPr>
            <p:cNvSpPr/>
            <p:nvPr/>
          </p:nvSpPr>
          <p:spPr>
            <a:xfrm rot="20769715">
              <a:off x="11397979" y="867861"/>
              <a:ext cx="216087" cy="396774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cxnSp>
          <p:nvCxnSpPr>
            <p:cNvPr id="15" name="연결선: 꺾임 14">
              <a:extLst>
                <a:ext uri="{FF2B5EF4-FFF2-40B4-BE49-F238E27FC236}">
                  <a16:creationId xmlns:a16="http://schemas.microsoft.com/office/drawing/2014/main" id="{FB31DC02-24AA-41AA-A45A-D00B9B084E0A}"/>
                </a:ext>
              </a:extLst>
            </p:cNvPr>
            <p:cNvCxnSpPr>
              <a:cxnSpLocks/>
              <a:stCxn id="82" idx="0"/>
              <a:endCxn id="16" idx="0"/>
            </p:cNvCxnSpPr>
            <p:nvPr/>
          </p:nvCxnSpPr>
          <p:spPr>
            <a:xfrm rot="16200000" flipV="1">
              <a:off x="10458149" y="191746"/>
              <a:ext cx="193902" cy="1473711"/>
            </a:xfrm>
            <a:prstGeom prst="bentConnector3">
              <a:avLst>
                <a:gd name="adj1" fmla="val 217895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524EBEB1-EB9F-4086-A3CC-A767AAE42C2D}"/>
                </a:ext>
              </a:extLst>
            </p:cNvPr>
            <p:cNvSpPr/>
            <p:nvPr/>
          </p:nvSpPr>
          <p:spPr>
            <a:xfrm>
              <a:off x="9689945" y="831651"/>
              <a:ext cx="256598" cy="1571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평행 사변형 9">
              <a:extLst>
                <a:ext uri="{FF2B5EF4-FFF2-40B4-BE49-F238E27FC236}">
                  <a16:creationId xmlns:a16="http://schemas.microsoft.com/office/drawing/2014/main" id="{AD6648A1-DEB5-44FA-BC01-7E387E9FB531}"/>
                </a:ext>
              </a:extLst>
            </p:cNvPr>
            <p:cNvSpPr/>
            <p:nvPr/>
          </p:nvSpPr>
          <p:spPr>
            <a:xfrm rot="20769715">
              <a:off x="9178621" y="1013404"/>
              <a:ext cx="123933" cy="227562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15F9FBE1-5872-4FBC-97E9-2667AB4B83A9}"/>
                </a:ext>
              </a:extLst>
            </p:cNvPr>
            <p:cNvGrpSpPr/>
            <p:nvPr/>
          </p:nvGrpSpPr>
          <p:grpSpPr>
            <a:xfrm>
              <a:off x="9305005" y="1857497"/>
              <a:ext cx="1876808" cy="641933"/>
              <a:chOff x="948404" y="5610117"/>
              <a:chExt cx="2487894" cy="855910"/>
            </a:xfrm>
          </p:grpSpPr>
          <p:cxnSp>
            <p:nvCxnSpPr>
              <p:cNvPr id="58" name="직선 연결선 57">
                <a:extLst>
                  <a:ext uri="{FF2B5EF4-FFF2-40B4-BE49-F238E27FC236}">
                    <a16:creationId xmlns:a16="http://schemas.microsoft.com/office/drawing/2014/main" id="{A24EDB24-2327-4CBE-863B-1ED3460F2ED6}"/>
                  </a:ext>
                </a:extLst>
              </p:cNvPr>
              <p:cNvCxnSpPr/>
              <p:nvPr/>
            </p:nvCxnSpPr>
            <p:spPr>
              <a:xfrm flipH="1">
                <a:off x="2938107" y="6292364"/>
                <a:ext cx="3182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4DC4CFBE-96CC-4FDB-AFDC-64E6D46A8FC3}"/>
                  </a:ext>
                </a:extLst>
              </p:cNvPr>
              <p:cNvSpPr/>
              <p:nvPr/>
            </p:nvSpPr>
            <p:spPr>
              <a:xfrm>
                <a:off x="1365819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C65E178C-4EC3-4CC0-ACA5-07BC7AA07848}"/>
                  </a:ext>
                </a:extLst>
              </p:cNvPr>
              <p:cNvSpPr/>
              <p:nvPr/>
            </p:nvSpPr>
            <p:spPr>
              <a:xfrm>
                <a:off x="1568943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744F4EEA-B3DC-4A38-89EE-C62AFDCAD8E1}"/>
                  </a:ext>
                </a:extLst>
              </p:cNvPr>
              <p:cNvSpPr/>
              <p:nvPr/>
            </p:nvSpPr>
            <p:spPr>
              <a:xfrm>
                <a:off x="2866606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 defTabSz="685766">
                  <a:defRPr/>
                </a:pPr>
                <a:endParaRPr lang="ko-KR" altLang="en-US" dirty="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35861A95-D1B8-41DB-9F1B-CFD8039AFC52}"/>
                  </a:ext>
                </a:extLst>
              </p:cNvPr>
              <p:cNvSpPr/>
              <p:nvPr/>
            </p:nvSpPr>
            <p:spPr>
              <a:xfrm>
                <a:off x="1784448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5C17462F-69F3-4D61-B651-D8C0D53142E9}"/>
                  </a:ext>
                </a:extLst>
              </p:cNvPr>
              <p:cNvSpPr/>
              <p:nvPr/>
            </p:nvSpPr>
            <p:spPr>
              <a:xfrm>
                <a:off x="1982803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id="{CC6D4E7D-1FEC-49B3-AB61-C44678550023}"/>
                  </a:ext>
                </a:extLst>
              </p:cNvPr>
              <p:cNvSpPr/>
              <p:nvPr/>
            </p:nvSpPr>
            <p:spPr>
              <a:xfrm>
                <a:off x="2195546" y="5862362"/>
                <a:ext cx="150916" cy="60366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grpSp>
            <p:nvGrpSpPr>
              <p:cNvPr id="65" name="그룹 64">
                <a:extLst>
                  <a:ext uri="{FF2B5EF4-FFF2-40B4-BE49-F238E27FC236}">
                    <a16:creationId xmlns:a16="http://schemas.microsoft.com/office/drawing/2014/main" id="{78B0BCFA-EFA7-4F63-98B8-2C79D4617B40}"/>
                  </a:ext>
                </a:extLst>
              </p:cNvPr>
              <p:cNvGrpSpPr/>
              <p:nvPr/>
            </p:nvGrpSpPr>
            <p:grpSpPr>
              <a:xfrm>
                <a:off x="2507444" y="6020597"/>
                <a:ext cx="326779" cy="90550"/>
                <a:chOff x="4092000" y="4871966"/>
                <a:chExt cx="389754" cy="108000"/>
              </a:xfrm>
            </p:grpSpPr>
            <p:sp>
              <p:nvSpPr>
                <p:cNvPr id="69" name="타원 68">
                  <a:extLst>
                    <a:ext uri="{FF2B5EF4-FFF2-40B4-BE49-F238E27FC236}">
                      <a16:creationId xmlns:a16="http://schemas.microsoft.com/office/drawing/2014/main" id="{354FB3F7-446E-41BD-B3D2-524772C8D565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2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타원 69">
                  <a:extLst>
                    <a:ext uri="{FF2B5EF4-FFF2-40B4-BE49-F238E27FC236}">
                      <a16:creationId xmlns:a16="http://schemas.microsoft.com/office/drawing/2014/main" id="{7D657BC8-6975-4C8B-A4FC-40171817D69F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2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1" name="타원 70">
                  <a:extLst>
                    <a:ext uri="{FF2B5EF4-FFF2-40B4-BE49-F238E27FC236}">
                      <a16:creationId xmlns:a16="http://schemas.microsoft.com/office/drawing/2014/main" id="{EF4DF105-9268-4581-BA1E-B87A5E9A34F0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2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66" name="직선 화살표 연결선 65">
                <a:extLst>
                  <a:ext uri="{FF2B5EF4-FFF2-40B4-BE49-F238E27FC236}">
                    <a16:creationId xmlns:a16="http://schemas.microsoft.com/office/drawing/2014/main" id="{2185A8B4-06B9-46C9-8B1B-A6DAA9F012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7178" y="6049071"/>
                <a:ext cx="23912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내용 개체 틀 2">
                <a:extLst>
                  <a:ext uri="{FF2B5EF4-FFF2-40B4-BE49-F238E27FC236}">
                    <a16:creationId xmlns:a16="http://schemas.microsoft.com/office/drawing/2014/main" id="{E0D2E13D-9743-4F27-811A-CA17D0ABBC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7635" y="5610117"/>
                <a:ext cx="1944084" cy="255631"/>
              </a:xfrm>
              <a:prstGeom prst="rect">
                <a:avLst/>
              </a:prstGeom>
            </p:spPr>
            <p:txBody>
              <a:bodyPr vert="horz" lIns="68580" tIns="34291" rIns="68580" bIns="34291" rtlCol="0">
                <a:normAutofit fontScale="850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685766">
                  <a:buNone/>
                  <a:defRPr/>
                </a:pPr>
                <a:endParaRPr lang="en-US" altLang="ko-KR" sz="1200" dirty="0">
                  <a:solidFill>
                    <a:prstClr val="black"/>
                  </a:solidFill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8" name="직선 화살표 연결선 67">
                <a:extLst>
                  <a:ext uri="{FF2B5EF4-FFF2-40B4-BE49-F238E27FC236}">
                    <a16:creationId xmlns:a16="http://schemas.microsoft.com/office/drawing/2014/main" id="{41F8C6E3-3547-4405-9118-BE6245655058}"/>
                  </a:ext>
                </a:extLst>
              </p:cNvPr>
              <p:cNvCxnSpPr/>
              <p:nvPr/>
            </p:nvCxnSpPr>
            <p:spPr>
              <a:xfrm>
                <a:off x="948404" y="6063918"/>
                <a:ext cx="43700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평행 사변형 9">
              <a:extLst>
                <a:ext uri="{FF2B5EF4-FFF2-40B4-BE49-F238E27FC236}">
                  <a16:creationId xmlns:a16="http://schemas.microsoft.com/office/drawing/2014/main" id="{701A824B-279F-4A00-AEDF-DACC7B5DDDFD}"/>
                </a:ext>
              </a:extLst>
            </p:cNvPr>
            <p:cNvSpPr/>
            <p:nvPr/>
          </p:nvSpPr>
          <p:spPr>
            <a:xfrm rot="20187681">
              <a:off x="9111979" y="2012649"/>
              <a:ext cx="375463" cy="390095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0" name="평행 사변형 9">
              <a:extLst>
                <a:ext uri="{FF2B5EF4-FFF2-40B4-BE49-F238E27FC236}">
                  <a16:creationId xmlns:a16="http://schemas.microsoft.com/office/drawing/2014/main" id="{53E0D20B-5332-41D7-8D7B-ACE9FD15F88E}"/>
                </a:ext>
              </a:extLst>
            </p:cNvPr>
            <p:cNvSpPr/>
            <p:nvPr/>
          </p:nvSpPr>
          <p:spPr>
            <a:xfrm rot="20187681">
              <a:off x="10930110" y="1817859"/>
              <a:ext cx="630745" cy="631333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6F38A78-FDE1-43E8-B265-595E8DFA4F04}"/>
                </a:ext>
              </a:extLst>
            </p:cNvPr>
            <p:cNvSpPr txBox="1"/>
            <p:nvPr/>
          </p:nvSpPr>
          <p:spPr>
            <a:xfrm>
              <a:off x="8896059" y="2528227"/>
              <a:ext cx="29265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Apply super-resolution to frames</a:t>
              </a:r>
              <a:endParaRPr lang="ko-KR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D5CFE6-A211-470A-826F-B9ED0BEC099E}"/>
                </a:ext>
              </a:extLst>
            </p:cNvPr>
            <p:cNvSpPr txBox="1"/>
            <p:nvPr/>
          </p:nvSpPr>
          <p:spPr>
            <a:xfrm>
              <a:off x="3310795" y="2276165"/>
              <a:ext cx="20758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Streamer 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7A7C9F-FAAB-444C-B146-D0E9B32B5A4E}"/>
                </a:ext>
              </a:extLst>
            </p:cNvPr>
            <p:cNvSpPr txBox="1"/>
            <p:nvPr/>
          </p:nvSpPr>
          <p:spPr>
            <a:xfrm>
              <a:off x="6704738" y="2276164"/>
              <a:ext cx="20758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Media Server </a:t>
              </a:r>
              <a:endParaRPr lang="ko-KR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3F60271C-A951-46E9-A81B-477405475821}"/>
                </a:ext>
              </a:extLst>
            </p:cNvPr>
            <p:cNvGrpSpPr/>
            <p:nvPr/>
          </p:nvGrpSpPr>
          <p:grpSpPr>
            <a:xfrm rot="183852">
              <a:off x="2393770" y="1638962"/>
              <a:ext cx="634581" cy="233187"/>
              <a:chOff x="3004903" y="1685306"/>
              <a:chExt cx="634581" cy="233187"/>
            </a:xfrm>
          </p:grpSpPr>
          <p:sp>
            <p:nvSpPr>
              <p:cNvPr id="48" name="평행 사변형 9">
                <a:extLst>
                  <a:ext uri="{FF2B5EF4-FFF2-40B4-BE49-F238E27FC236}">
                    <a16:creationId xmlns:a16="http://schemas.microsoft.com/office/drawing/2014/main" id="{96336270-C4ED-4C8C-8F39-FA0601C82823}"/>
                  </a:ext>
                </a:extLst>
              </p:cNvPr>
              <p:cNvSpPr/>
              <p:nvPr/>
            </p:nvSpPr>
            <p:spPr>
              <a:xfrm rot="20769715">
                <a:off x="3004903" y="1723536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평행 사변형 9">
                <a:extLst>
                  <a:ext uri="{FF2B5EF4-FFF2-40B4-BE49-F238E27FC236}">
                    <a16:creationId xmlns:a16="http://schemas.microsoft.com/office/drawing/2014/main" id="{1E9B8A45-99D7-472C-9DBD-0A0936A87A92}"/>
                  </a:ext>
                </a:extLst>
              </p:cNvPr>
              <p:cNvSpPr/>
              <p:nvPr/>
            </p:nvSpPr>
            <p:spPr>
              <a:xfrm rot="20769715">
                <a:off x="3063364" y="1710156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평행 사변형 9">
                <a:extLst>
                  <a:ext uri="{FF2B5EF4-FFF2-40B4-BE49-F238E27FC236}">
                    <a16:creationId xmlns:a16="http://schemas.microsoft.com/office/drawing/2014/main" id="{C5B2D962-CAD2-4A48-95C2-91870F69505A}"/>
                  </a:ext>
                </a:extLst>
              </p:cNvPr>
              <p:cNvSpPr/>
              <p:nvPr/>
            </p:nvSpPr>
            <p:spPr>
              <a:xfrm rot="20769715">
                <a:off x="3120265" y="1711800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평행 사변형 9">
                <a:extLst>
                  <a:ext uri="{FF2B5EF4-FFF2-40B4-BE49-F238E27FC236}">
                    <a16:creationId xmlns:a16="http://schemas.microsoft.com/office/drawing/2014/main" id="{07475B56-ACA3-4855-A828-656EF206AC05}"/>
                  </a:ext>
                </a:extLst>
              </p:cNvPr>
              <p:cNvSpPr/>
              <p:nvPr/>
            </p:nvSpPr>
            <p:spPr>
              <a:xfrm rot="20769715">
                <a:off x="3197731" y="1709072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평행 사변형 9">
                <a:extLst>
                  <a:ext uri="{FF2B5EF4-FFF2-40B4-BE49-F238E27FC236}">
                    <a16:creationId xmlns:a16="http://schemas.microsoft.com/office/drawing/2014/main" id="{8646EE00-AF73-48E3-8B8E-CEAB2E4E66FF}"/>
                  </a:ext>
                </a:extLst>
              </p:cNvPr>
              <p:cNvSpPr/>
              <p:nvPr/>
            </p:nvSpPr>
            <p:spPr>
              <a:xfrm rot="20769715">
                <a:off x="3246292" y="1718178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평행 사변형 9">
                <a:extLst>
                  <a:ext uri="{FF2B5EF4-FFF2-40B4-BE49-F238E27FC236}">
                    <a16:creationId xmlns:a16="http://schemas.microsoft.com/office/drawing/2014/main" id="{F509633D-215A-42EF-B1AD-9D03A220B00F}"/>
                  </a:ext>
                </a:extLst>
              </p:cNvPr>
              <p:cNvSpPr/>
              <p:nvPr/>
            </p:nvSpPr>
            <p:spPr>
              <a:xfrm rot="20769715">
                <a:off x="3322876" y="1697243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평행 사변형 9">
                <a:extLst>
                  <a:ext uri="{FF2B5EF4-FFF2-40B4-BE49-F238E27FC236}">
                    <a16:creationId xmlns:a16="http://schemas.microsoft.com/office/drawing/2014/main" id="{42D2A22F-5089-4493-A64A-E85D0138FB61}"/>
                  </a:ext>
                </a:extLst>
              </p:cNvPr>
              <p:cNvSpPr/>
              <p:nvPr/>
            </p:nvSpPr>
            <p:spPr>
              <a:xfrm rot="20769715">
                <a:off x="3380958" y="1697136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평행 사변형 9">
                <a:extLst>
                  <a:ext uri="{FF2B5EF4-FFF2-40B4-BE49-F238E27FC236}">
                    <a16:creationId xmlns:a16="http://schemas.microsoft.com/office/drawing/2014/main" id="{ADA1FEDD-DB36-4483-955F-8B35A50ADAF7}"/>
                  </a:ext>
                </a:extLst>
              </p:cNvPr>
              <p:cNvSpPr/>
              <p:nvPr/>
            </p:nvSpPr>
            <p:spPr>
              <a:xfrm rot="20769715">
                <a:off x="3438193" y="1697136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평행 사변형 9">
                <a:extLst>
                  <a:ext uri="{FF2B5EF4-FFF2-40B4-BE49-F238E27FC236}">
                    <a16:creationId xmlns:a16="http://schemas.microsoft.com/office/drawing/2014/main" id="{DCE43434-43D7-4346-8DD2-1D48FE23D9AA}"/>
                  </a:ext>
                </a:extLst>
              </p:cNvPr>
              <p:cNvSpPr/>
              <p:nvPr/>
            </p:nvSpPr>
            <p:spPr>
              <a:xfrm rot="20769715">
                <a:off x="3476377" y="1685306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평행 사변형 9">
                <a:extLst>
                  <a:ext uri="{FF2B5EF4-FFF2-40B4-BE49-F238E27FC236}">
                    <a16:creationId xmlns:a16="http://schemas.microsoft.com/office/drawing/2014/main" id="{3B1B8CC0-AD27-4D21-85FD-011432B77F00}"/>
                  </a:ext>
                </a:extLst>
              </p:cNvPr>
              <p:cNvSpPr/>
              <p:nvPr/>
            </p:nvSpPr>
            <p:spPr>
              <a:xfrm rot="20769715">
                <a:off x="3533308" y="1685306"/>
                <a:ext cx="106176" cy="194957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526948-81B6-4871-BE85-2E9EB1E4DA6E}"/>
                </a:ext>
              </a:extLst>
            </p:cNvPr>
            <p:cNvSpPr txBox="1"/>
            <p:nvPr/>
          </p:nvSpPr>
          <p:spPr>
            <a:xfrm>
              <a:off x="1866606" y="1864416"/>
              <a:ext cx="1508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Patches </a:t>
              </a:r>
              <a:r>
                <a:rPr lang="en-US" altLang="ko-KR" sz="1600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(JPEG)</a:t>
              </a:r>
              <a:endParaRPr lang="ko-KR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0EFEC57F-0960-44DB-B268-E122C398A0EA}"/>
                </a:ext>
              </a:extLst>
            </p:cNvPr>
            <p:cNvGrpSpPr/>
            <p:nvPr/>
          </p:nvGrpSpPr>
          <p:grpSpPr>
            <a:xfrm>
              <a:off x="970925" y="1365782"/>
              <a:ext cx="678640" cy="547418"/>
              <a:chOff x="33000" y="913014"/>
              <a:chExt cx="2724912" cy="2198023"/>
            </a:xfrm>
          </p:grpSpPr>
          <p:sp>
            <p:nvSpPr>
              <p:cNvPr id="43" name="평행 사변형 9">
                <a:extLst>
                  <a:ext uri="{FF2B5EF4-FFF2-40B4-BE49-F238E27FC236}">
                    <a16:creationId xmlns:a16="http://schemas.microsoft.com/office/drawing/2014/main" id="{FC7A42F3-99E8-44CB-A5A2-32276C70C3A0}"/>
                  </a:ext>
                </a:extLst>
              </p:cNvPr>
              <p:cNvSpPr/>
              <p:nvPr/>
            </p:nvSpPr>
            <p:spPr>
              <a:xfrm rot="20187681">
                <a:off x="33000" y="929203"/>
                <a:ext cx="2173347" cy="2175373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6">
                  <a:defRPr/>
                </a:pPr>
                <a:endParaRPr lang="ko-KR" altLang="en-US" sz="1400">
                  <a:solidFill>
                    <a:prstClr val="white"/>
                  </a:solidFill>
                  <a:latin typeface="Calibri" panose="020F0502020204030204" pitchFamily="34" charset="0"/>
                  <a:ea typeface="맑은 고딕"/>
                  <a:cs typeface="Calibri" panose="020F0502020204030204" pitchFamily="34" charset="0"/>
                </a:endParaRPr>
              </a:p>
            </p:txBody>
          </p:sp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2053D970-360B-48FF-8C8C-C2B19F6FD6E9}"/>
                  </a:ext>
                </a:extLst>
              </p:cNvPr>
              <p:cNvGrpSpPr/>
              <p:nvPr/>
            </p:nvGrpSpPr>
            <p:grpSpPr>
              <a:xfrm rot="21389459">
                <a:off x="214786" y="913014"/>
                <a:ext cx="2543126" cy="2198023"/>
                <a:chOff x="1587091" y="3759754"/>
                <a:chExt cx="2543126" cy="2610679"/>
              </a:xfrm>
            </p:grpSpPr>
            <p:sp>
              <p:nvSpPr>
                <p:cNvPr id="45" name="평행 사변형 9">
                  <a:extLst>
                    <a:ext uri="{FF2B5EF4-FFF2-40B4-BE49-F238E27FC236}">
                      <a16:creationId xmlns:a16="http://schemas.microsoft.com/office/drawing/2014/main" id="{A4DA54FF-229F-4AEA-B0DE-D342D3DD2629}"/>
                    </a:ext>
                  </a:extLst>
                </p:cNvPr>
                <p:cNvSpPr/>
                <p:nvPr/>
              </p:nvSpPr>
              <p:spPr>
                <a:xfrm rot="20398222">
                  <a:off x="1587091" y="3759754"/>
                  <a:ext cx="2173347" cy="2583777"/>
                </a:xfrm>
                <a:custGeom>
                  <a:avLst/>
                  <a:gdLst>
                    <a:gd name="connsiteX0" fmla="*/ 0 w 1259388"/>
                    <a:gd name="connsiteY0" fmla="*/ 1109705 h 1109705"/>
                    <a:gd name="connsiteX1" fmla="*/ 277426 w 1259388"/>
                    <a:gd name="connsiteY1" fmla="*/ 0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1259388"/>
                    <a:gd name="connsiteY0" fmla="*/ 1109705 h 1109705"/>
                    <a:gd name="connsiteX1" fmla="*/ 239417 w 1259388"/>
                    <a:gd name="connsiteY1" fmla="*/ 279078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1259388"/>
                    <a:gd name="connsiteY0" fmla="*/ 1109705 h 1109705"/>
                    <a:gd name="connsiteX1" fmla="*/ 235826 w 1259388"/>
                    <a:gd name="connsiteY1" fmla="*/ 272856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981962"/>
                    <a:gd name="connsiteY0" fmla="*/ 1128764 h 1128764"/>
                    <a:gd name="connsiteX1" fmla="*/ 235826 w 981962"/>
                    <a:gd name="connsiteY1" fmla="*/ 291915 h 1128764"/>
                    <a:gd name="connsiteX2" fmla="*/ 717518 w 981962"/>
                    <a:gd name="connsiteY2" fmla="*/ 0 h 1128764"/>
                    <a:gd name="connsiteX3" fmla="*/ 981962 w 981962"/>
                    <a:gd name="connsiteY3" fmla="*/ 1128764 h 1128764"/>
                    <a:gd name="connsiteX4" fmla="*/ 0 w 981962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22510 w 717518"/>
                    <a:gd name="connsiteY3" fmla="*/ 900389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31363 w 717518"/>
                    <a:gd name="connsiteY3" fmla="*/ 886985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489478 w 717518"/>
                    <a:gd name="connsiteY3" fmla="*/ 886274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487914 w 717518"/>
                    <a:gd name="connsiteY3" fmla="*/ 833261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06225 w 717518"/>
                    <a:gd name="connsiteY3" fmla="*/ 843430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13763 w 717518"/>
                    <a:gd name="connsiteY3" fmla="*/ 834932 h 1128764"/>
                    <a:gd name="connsiteX4" fmla="*/ 0 w 717518"/>
                    <a:gd name="connsiteY4" fmla="*/ 1128764 h 1128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7518" h="1128764">
                      <a:moveTo>
                        <a:pt x="0" y="1128764"/>
                      </a:moveTo>
                      <a:lnTo>
                        <a:pt x="235826" y="291915"/>
                      </a:lnTo>
                      <a:lnTo>
                        <a:pt x="717518" y="0"/>
                      </a:lnTo>
                      <a:lnTo>
                        <a:pt x="513763" y="834932"/>
                      </a:lnTo>
                      <a:lnTo>
                        <a:pt x="0" y="1128764"/>
                      </a:lnTo>
                      <a:close/>
                    </a:path>
                  </a:pathLst>
                </a:custGeom>
                <a:blipFill dpi="0" rotWithShape="1"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4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평행 사변형 9">
                  <a:extLst>
                    <a:ext uri="{FF2B5EF4-FFF2-40B4-BE49-F238E27FC236}">
                      <a16:creationId xmlns:a16="http://schemas.microsoft.com/office/drawing/2014/main" id="{422BE1F4-990B-4E1C-90FA-B1A77D5E4768}"/>
                    </a:ext>
                  </a:extLst>
                </p:cNvPr>
                <p:cNvSpPr/>
                <p:nvPr/>
              </p:nvSpPr>
              <p:spPr>
                <a:xfrm rot="20398222">
                  <a:off x="1768496" y="3786655"/>
                  <a:ext cx="2173347" cy="2583778"/>
                </a:xfrm>
                <a:custGeom>
                  <a:avLst/>
                  <a:gdLst>
                    <a:gd name="connsiteX0" fmla="*/ 0 w 1259388"/>
                    <a:gd name="connsiteY0" fmla="*/ 1109705 h 1109705"/>
                    <a:gd name="connsiteX1" fmla="*/ 277426 w 1259388"/>
                    <a:gd name="connsiteY1" fmla="*/ 0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1259388"/>
                    <a:gd name="connsiteY0" fmla="*/ 1109705 h 1109705"/>
                    <a:gd name="connsiteX1" fmla="*/ 239417 w 1259388"/>
                    <a:gd name="connsiteY1" fmla="*/ 279078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1259388"/>
                    <a:gd name="connsiteY0" fmla="*/ 1109705 h 1109705"/>
                    <a:gd name="connsiteX1" fmla="*/ 235826 w 1259388"/>
                    <a:gd name="connsiteY1" fmla="*/ 272856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981962"/>
                    <a:gd name="connsiteY0" fmla="*/ 1128764 h 1128764"/>
                    <a:gd name="connsiteX1" fmla="*/ 235826 w 981962"/>
                    <a:gd name="connsiteY1" fmla="*/ 291915 h 1128764"/>
                    <a:gd name="connsiteX2" fmla="*/ 717518 w 981962"/>
                    <a:gd name="connsiteY2" fmla="*/ 0 h 1128764"/>
                    <a:gd name="connsiteX3" fmla="*/ 981962 w 981962"/>
                    <a:gd name="connsiteY3" fmla="*/ 1128764 h 1128764"/>
                    <a:gd name="connsiteX4" fmla="*/ 0 w 981962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22510 w 717518"/>
                    <a:gd name="connsiteY3" fmla="*/ 900389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31363 w 717518"/>
                    <a:gd name="connsiteY3" fmla="*/ 886985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489478 w 717518"/>
                    <a:gd name="connsiteY3" fmla="*/ 886274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487914 w 717518"/>
                    <a:gd name="connsiteY3" fmla="*/ 833261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06225 w 717518"/>
                    <a:gd name="connsiteY3" fmla="*/ 843430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13763 w 717518"/>
                    <a:gd name="connsiteY3" fmla="*/ 834932 h 1128764"/>
                    <a:gd name="connsiteX4" fmla="*/ 0 w 717518"/>
                    <a:gd name="connsiteY4" fmla="*/ 1128764 h 1128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7518" h="1128764">
                      <a:moveTo>
                        <a:pt x="0" y="1128764"/>
                      </a:moveTo>
                      <a:lnTo>
                        <a:pt x="235826" y="291915"/>
                      </a:lnTo>
                      <a:lnTo>
                        <a:pt x="717518" y="0"/>
                      </a:lnTo>
                      <a:lnTo>
                        <a:pt x="513763" y="834932"/>
                      </a:lnTo>
                      <a:lnTo>
                        <a:pt x="0" y="1128764"/>
                      </a:lnTo>
                      <a:close/>
                    </a:path>
                  </a:pathLst>
                </a:custGeom>
                <a:blipFill dpi="0" rotWithShape="1"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4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평행 사변형 9">
                  <a:extLst>
                    <a:ext uri="{FF2B5EF4-FFF2-40B4-BE49-F238E27FC236}">
                      <a16:creationId xmlns:a16="http://schemas.microsoft.com/office/drawing/2014/main" id="{51A050AE-35DD-4327-B7DC-0EDF0A7264B3}"/>
                    </a:ext>
                  </a:extLst>
                </p:cNvPr>
                <p:cNvSpPr/>
                <p:nvPr/>
              </p:nvSpPr>
              <p:spPr>
                <a:xfrm rot="20398222">
                  <a:off x="1956870" y="3784538"/>
                  <a:ext cx="2173347" cy="2583778"/>
                </a:xfrm>
                <a:custGeom>
                  <a:avLst/>
                  <a:gdLst>
                    <a:gd name="connsiteX0" fmla="*/ 0 w 1259388"/>
                    <a:gd name="connsiteY0" fmla="*/ 1109705 h 1109705"/>
                    <a:gd name="connsiteX1" fmla="*/ 277426 w 1259388"/>
                    <a:gd name="connsiteY1" fmla="*/ 0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1259388"/>
                    <a:gd name="connsiteY0" fmla="*/ 1109705 h 1109705"/>
                    <a:gd name="connsiteX1" fmla="*/ 239417 w 1259388"/>
                    <a:gd name="connsiteY1" fmla="*/ 279078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1259388"/>
                    <a:gd name="connsiteY0" fmla="*/ 1109705 h 1109705"/>
                    <a:gd name="connsiteX1" fmla="*/ 235826 w 1259388"/>
                    <a:gd name="connsiteY1" fmla="*/ 272856 h 1109705"/>
                    <a:gd name="connsiteX2" fmla="*/ 1259388 w 1259388"/>
                    <a:gd name="connsiteY2" fmla="*/ 0 h 1109705"/>
                    <a:gd name="connsiteX3" fmla="*/ 981962 w 1259388"/>
                    <a:gd name="connsiteY3" fmla="*/ 1109705 h 1109705"/>
                    <a:gd name="connsiteX4" fmla="*/ 0 w 1259388"/>
                    <a:gd name="connsiteY4" fmla="*/ 1109705 h 1109705"/>
                    <a:gd name="connsiteX0" fmla="*/ 0 w 981962"/>
                    <a:gd name="connsiteY0" fmla="*/ 1128764 h 1128764"/>
                    <a:gd name="connsiteX1" fmla="*/ 235826 w 981962"/>
                    <a:gd name="connsiteY1" fmla="*/ 291915 h 1128764"/>
                    <a:gd name="connsiteX2" fmla="*/ 717518 w 981962"/>
                    <a:gd name="connsiteY2" fmla="*/ 0 h 1128764"/>
                    <a:gd name="connsiteX3" fmla="*/ 981962 w 981962"/>
                    <a:gd name="connsiteY3" fmla="*/ 1128764 h 1128764"/>
                    <a:gd name="connsiteX4" fmla="*/ 0 w 981962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22510 w 717518"/>
                    <a:gd name="connsiteY3" fmla="*/ 900389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31363 w 717518"/>
                    <a:gd name="connsiteY3" fmla="*/ 886985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489478 w 717518"/>
                    <a:gd name="connsiteY3" fmla="*/ 886274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487914 w 717518"/>
                    <a:gd name="connsiteY3" fmla="*/ 833261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06225 w 717518"/>
                    <a:gd name="connsiteY3" fmla="*/ 843430 h 1128764"/>
                    <a:gd name="connsiteX4" fmla="*/ 0 w 717518"/>
                    <a:gd name="connsiteY4" fmla="*/ 1128764 h 1128764"/>
                    <a:gd name="connsiteX0" fmla="*/ 0 w 717518"/>
                    <a:gd name="connsiteY0" fmla="*/ 1128764 h 1128764"/>
                    <a:gd name="connsiteX1" fmla="*/ 235826 w 717518"/>
                    <a:gd name="connsiteY1" fmla="*/ 291915 h 1128764"/>
                    <a:gd name="connsiteX2" fmla="*/ 717518 w 717518"/>
                    <a:gd name="connsiteY2" fmla="*/ 0 h 1128764"/>
                    <a:gd name="connsiteX3" fmla="*/ 513763 w 717518"/>
                    <a:gd name="connsiteY3" fmla="*/ 834932 h 1128764"/>
                    <a:gd name="connsiteX4" fmla="*/ 0 w 717518"/>
                    <a:gd name="connsiteY4" fmla="*/ 1128764 h 1128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7518" h="1128764">
                      <a:moveTo>
                        <a:pt x="0" y="1128764"/>
                      </a:moveTo>
                      <a:lnTo>
                        <a:pt x="235826" y="291915"/>
                      </a:lnTo>
                      <a:lnTo>
                        <a:pt x="717518" y="0"/>
                      </a:lnTo>
                      <a:lnTo>
                        <a:pt x="513763" y="834932"/>
                      </a:lnTo>
                      <a:lnTo>
                        <a:pt x="0" y="1128764"/>
                      </a:lnTo>
                      <a:close/>
                    </a:path>
                  </a:pathLst>
                </a:custGeom>
                <a:blipFill dpi="0" rotWithShape="1"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66">
                    <a:defRPr/>
                  </a:pPr>
                  <a:endParaRPr lang="ko-KR" altLang="en-US" sz="1400">
                    <a:solidFill>
                      <a:prstClr val="white"/>
                    </a:solidFill>
                    <a:latin typeface="Calibri" panose="020F0502020204030204" pitchFamily="34" charset="0"/>
                    <a:ea typeface="맑은 고딕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685A9BC-53DD-4154-A5DA-9F877822B53C}"/>
                </a:ext>
              </a:extLst>
            </p:cNvPr>
            <p:cNvSpPr txBox="1"/>
            <p:nvPr/>
          </p:nvSpPr>
          <p:spPr>
            <a:xfrm>
              <a:off x="363899" y="2055196"/>
              <a:ext cx="1597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Raw frames</a:t>
              </a:r>
              <a:br>
                <a:rPr lang="en-US" altLang="ko-KR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</a:br>
              <a:r>
                <a:rPr lang="en-US" altLang="ko-KR" dirty="0">
                  <a:latin typeface="Calibri" panose="020F0502020204030204" pitchFamily="34" charset="0"/>
                  <a:ea typeface="Linux Libertine" panose="02000503000000000000" pitchFamily="2" charset="0"/>
                  <a:cs typeface="Calibri" panose="020F0502020204030204" pitchFamily="34" charset="0"/>
                </a:rPr>
                <a:t>(1080p, 4K)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원통 25">
              <a:extLst>
                <a:ext uri="{FF2B5EF4-FFF2-40B4-BE49-F238E27FC236}">
                  <a16:creationId xmlns:a16="http://schemas.microsoft.com/office/drawing/2014/main" id="{EFAE3D7F-C5DC-4ADC-B7F4-A681F6057D52}"/>
                </a:ext>
              </a:extLst>
            </p:cNvPr>
            <p:cNvSpPr/>
            <p:nvPr/>
          </p:nvSpPr>
          <p:spPr>
            <a:xfrm rot="5400000">
              <a:off x="5754514" y="1277740"/>
              <a:ext cx="802611" cy="1346760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평행 사변형 9">
              <a:extLst>
                <a:ext uri="{FF2B5EF4-FFF2-40B4-BE49-F238E27FC236}">
                  <a16:creationId xmlns:a16="http://schemas.microsoft.com/office/drawing/2014/main" id="{FB022397-DBAB-4C8C-858B-F5C02446279E}"/>
                </a:ext>
              </a:extLst>
            </p:cNvPr>
            <p:cNvSpPr/>
            <p:nvPr/>
          </p:nvSpPr>
          <p:spPr>
            <a:xfrm rot="20769715">
              <a:off x="6011522" y="1656351"/>
              <a:ext cx="173158" cy="317948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30" name="평행 사변형 9">
              <a:extLst>
                <a:ext uri="{FF2B5EF4-FFF2-40B4-BE49-F238E27FC236}">
                  <a16:creationId xmlns:a16="http://schemas.microsoft.com/office/drawing/2014/main" id="{180FB692-CF2C-4472-BA87-3C3523A69F78}"/>
                </a:ext>
              </a:extLst>
            </p:cNvPr>
            <p:cNvSpPr/>
            <p:nvPr/>
          </p:nvSpPr>
          <p:spPr>
            <a:xfrm rot="20769715">
              <a:off x="6438167" y="1653237"/>
              <a:ext cx="173158" cy="317948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sp>
          <p:nvSpPr>
            <p:cNvPr id="31" name="평행 사변형 9">
              <a:extLst>
                <a:ext uri="{FF2B5EF4-FFF2-40B4-BE49-F238E27FC236}">
                  <a16:creationId xmlns:a16="http://schemas.microsoft.com/office/drawing/2014/main" id="{B90DCD30-B9B3-418A-A19A-FE089C913EDC}"/>
                </a:ext>
              </a:extLst>
            </p:cNvPr>
            <p:cNvSpPr/>
            <p:nvPr/>
          </p:nvSpPr>
          <p:spPr>
            <a:xfrm rot="20769715">
              <a:off x="5590964" y="1653236"/>
              <a:ext cx="173158" cy="317948"/>
            </a:xfrm>
            <a:custGeom>
              <a:avLst/>
              <a:gdLst>
                <a:gd name="connsiteX0" fmla="*/ 0 w 1259388"/>
                <a:gd name="connsiteY0" fmla="*/ 1109705 h 1109705"/>
                <a:gd name="connsiteX1" fmla="*/ 277426 w 1259388"/>
                <a:gd name="connsiteY1" fmla="*/ 0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9417 w 1259388"/>
                <a:gd name="connsiteY1" fmla="*/ 279078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1259388"/>
                <a:gd name="connsiteY0" fmla="*/ 1109705 h 1109705"/>
                <a:gd name="connsiteX1" fmla="*/ 235826 w 1259388"/>
                <a:gd name="connsiteY1" fmla="*/ 272856 h 1109705"/>
                <a:gd name="connsiteX2" fmla="*/ 1259388 w 1259388"/>
                <a:gd name="connsiteY2" fmla="*/ 0 h 1109705"/>
                <a:gd name="connsiteX3" fmla="*/ 981962 w 1259388"/>
                <a:gd name="connsiteY3" fmla="*/ 1109705 h 1109705"/>
                <a:gd name="connsiteX4" fmla="*/ 0 w 1259388"/>
                <a:gd name="connsiteY4" fmla="*/ 1109705 h 1109705"/>
                <a:gd name="connsiteX0" fmla="*/ 0 w 981962"/>
                <a:gd name="connsiteY0" fmla="*/ 1128764 h 1128764"/>
                <a:gd name="connsiteX1" fmla="*/ 235826 w 981962"/>
                <a:gd name="connsiteY1" fmla="*/ 291915 h 1128764"/>
                <a:gd name="connsiteX2" fmla="*/ 717518 w 981962"/>
                <a:gd name="connsiteY2" fmla="*/ 0 h 1128764"/>
                <a:gd name="connsiteX3" fmla="*/ 981962 w 981962"/>
                <a:gd name="connsiteY3" fmla="*/ 1128764 h 1128764"/>
                <a:gd name="connsiteX4" fmla="*/ 0 w 981962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22510 w 717518"/>
                <a:gd name="connsiteY3" fmla="*/ 900389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31363 w 717518"/>
                <a:gd name="connsiteY3" fmla="*/ 886985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9478 w 717518"/>
                <a:gd name="connsiteY3" fmla="*/ 886274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487914 w 717518"/>
                <a:gd name="connsiteY3" fmla="*/ 833261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06225 w 717518"/>
                <a:gd name="connsiteY3" fmla="*/ 843430 h 1128764"/>
                <a:gd name="connsiteX4" fmla="*/ 0 w 717518"/>
                <a:gd name="connsiteY4" fmla="*/ 1128764 h 1128764"/>
                <a:gd name="connsiteX0" fmla="*/ 0 w 717518"/>
                <a:gd name="connsiteY0" fmla="*/ 1128764 h 1128764"/>
                <a:gd name="connsiteX1" fmla="*/ 235826 w 717518"/>
                <a:gd name="connsiteY1" fmla="*/ 291915 h 1128764"/>
                <a:gd name="connsiteX2" fmla="*/ 717518 w 717518"/>
                <a:gd name="connsiteY2" fmla="*/ 0 h 1128764"/>
                <a:gd name="connsiteX3" fmla="*/ 513763 w 717518"/>
                <a:gd name="connsiteY3" fmla="*/ 834932 h 1128764"/>
                <a:gd name="connsiteX4" fmla="*/ 0 w 717518"/>
                <a:gd name="connsiteY4" fmla="*/ 1128764 h 1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18" h="1128764">
                  <a:moveTo>
                    <a:pt x="0" y="1128764"/>
                  </a:moveTo>
                  <a:lnTo>
                    <a:pt x="235826" y="291915"/>
                  </a:lnTo>
                  <a:lnTo>
                    <a:pt x="717518" y="0"/>
                  </a:lnTo>
                  <a:lnTo>
                    <a:pt x="513763" y="834932"/>
                  </a:lnTo>
                  <a:lnTo>
                    <a:pt x="0" y="1128764"/>
                  </a:lnTo>
                  <a:close/>
                </a:path>
              </a:pathLst>
            </a:custGeom>
            <a:blipFill dpi="0" rotWithShape="1"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defRPr/>
              </a:pPr>
              <a:endParaRPr lang="ko-KR" altLang="en-US" sz="1400">
                <a:solidFill>
                  <a:prstClr val="white"/>
                </a:solidFill>
                <a:latin typeface="Calibri" panose="020F0502020204030204" pitchFamily="34" charset="0"/>
                <a:ea typeface="맑은 고딕"/>
                <a:cs typeface="Calibri" panose="020F0502020204030204" pitchFamily="34" charset="0"/>
              </a:endParaRPr>
            </a:p>
          </p:txBody>
        </p:sp>
        <p:pic>
          <p:nvPicPr>
            <p:cNvPr id="32" name="Picture 160">
              <a:extLst>
                <a:ext uri="{FF2B5EF4-FFF2-40B4-BE49-F238E27FC236}">
                  <a16:creationId xmlns:a16="http://schemas.microsoft.com/office/drawing/2014/main" id="{86D2C2D3-0461-45F0-B7AA-D430A1080E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5545092" y="2007582"/>
              <a:ext cx="278920" cy="2403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</p:pic>
        <p:pic>
          <p:nvPicPr>
            <p:cNvPr id="33" name="Picture 160">
              <a:extLst>
                <a:ext uri="{FF2B5EF4-FFF2-40B4-BE49-F238E27FC236}">
                  <a16:creationId xmlns:a16="http://schemas.microsoft.com/office/drawing/2014/main" id="{E3CABB03-4935-4357-A326-8D75E37FC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5947497" y="2007582"/>
              <a:ext cx="278920" cy="2403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</p:pic>
        <p:pic>
          <p:nvPicPr>
            <p:cNvPr id="34" name="Picture 160">
              <a:extLst>
                <a:ext uri="{FF2B5EF4-FFF2-40B4-BE49-F238E27FC236}">
                  <a16:creationId xmlns:a16="http://schemas.microsoft.com/office/drawing/2014/main" id="{A4004538-8ADD-4BC7-BCA4-13441E90E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3" r="19083"/>
            <a:stretch/>
          </p:blipFill>
          <p:spPr>
            <a:xfrm>
              <a:off x="6340358" y="2007582"/>
              <a:ext cx="278920" cy="2403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</p:pic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F234AE44-0D54-4ABE-A36C-AD7B2787087A}"/>
                </a:ext>
              </a:extLst>
            </p:cNvPr>
            <p:cNvSpPr/>
            <p:nvPr/>
          </p:nvSpPr>
          <p:spPr>
            <a:xfrm>
              <a:off x="5633674" y="1787863"/>
              <a:ext cx="256598" cy="1571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7D388838-FB7B-4AF7-8E72-361C720E0BB3}"/>
                </a:ext>
              </a:extLst>
            </p:cNvPr>
            <p:cNvSpPr/>
            <p:nvPr/>
          </p:nvSpPr>
          <p:spPr>
            <a:xfrm>
              <a:off x="6327163" y="1734784"/>
              <a:ext cx="256598" cy="1571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7" name="직선 화살표 연결선 36">
              <a:extLst>
                <a:ext uri="{FF2B5EF4-FFF2-40B4-BE49-F238E27FC236}">
                  <a16:creationId xmlns:a16="http://schemas.microsoft.com/office/drawing/2014/main" id="{36C8013C-EF23-4A85-875D-C8AA0F88C73A}"/>
                </a:ext>
              </a:extLst>
            </p:cNvPr>
            <p:cNvCxnSpPr>
              <a:cxnSpLocks/>
            </p:cNvCxnSpPr>
            <p:nvPr/>
          </p:nvCxnSpPr>
          <p:spPr>
            <a:xfrm>
              <a:off x="6728012" y="1955381"/>
              <a:ext cx="67272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04B87DBD-380F-4914-98FE-AAC5AEE17A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0990" y="2168750"/>
              <a:ext cx="724218" cy="39665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3E9D11D3-482E-4599-B556-E9E3C6FF14BF}"/>
                </a:ext>
              </a:extLst>
            </p:cNvPr>
            <p:cNvCxnSpPr>
              <a:cxnSpLocks/>
            </p:cNvCxnSpPr>
            <p:nvPr/>
          </p:nvCxnSpPr>
          <p:spPr>
            <a:xfrm>
              <a:off x="3148799" y="1371866"/>
              <a:ext cx="610843" cy="268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화살표 연결선 39">
              <a:extLst>
                <a:ext uri="{FF2B5EF4-FFF2-40B4-BE49-F238E27FC236}">
                  <a16:creationId xmlns:a16="http://schemas.microsoft.com/office/drawing/2014/main" id="{79F87F56-1CAF-4FA7-B8FF-0A416F4F047F}"/>
                </a:ext>
              </a:extLst>
            </p:cNvPr>
            <p:cNvCxnSpPr>
              <a:cxnSpLocks/>
            </p:cNvCxnSpPr>
            <p:nvPr/>
          </p:nvCxnSpPr>
          <p:spPr>
            <a:xfrm>
              <a:off x="1597863" y="1787863"/>
              <a:ext cx="65401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536F571A-9FBD-4032-8829-E142F5EB20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1231" y="1113873"/>
              <a:ext cx="502134" cy="46725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9B5D0C5E-FB96-4C93-806A-9455E79A5B58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>
              <a:off x="8552460" y="2214648"/>
              <a:ext cx="343599" cy="48285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340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Live Video Delivery Workflow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3</a:t>
            </a:fld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DE04EED-8FBE-4EAD-A724-534B90E91362}"/>
              </a:ext>
            </a:extLst>
          </p:cNvPr>
          <p:cNvGrpSpPr/>
          <p:nvPr/>
        </p:nvGrpSpPr>
        <p:grpSpPr>
          <a:xfrm>
            <a:off x="9875688" y="5236134"/>
            <a:ext cx="112970" cy="744658"/>
            <a:chOff x="9875688" y="4699105"/>
            <a:chExt cx="112970" cy="744658"/>
          </a:xfrm>
        </p:grpSpPr>
        <p:sp>
          <p:nvSpPr>
            <p:cNvPr id="181" name="직사각형 180"/>
            <p:cNvSpPr/>
            <p:nvPr/>
          </p:nvSpPr>
          <p:spPr>
            <a:xfrm>
              <a:off x="9875688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82" name="직사각형 181"/>
            <p:cNvSpPr/>
            <p:nvPr/>
          </p:nvSpPr>
          <p:spPr>
            <a:xfrm>
              <a:off x="9875688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83" name="직사각형 182"/>
            <p:cNvSpPr/>
            <p:nvPr/>
          </p:nvSpPr>
          <p:spPr>
            <a:xfrm>
              <a:off x="9875688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F745F5BD-DD76-4C49-A81B-45684091A977}"/>
              </a:ext>
            </a:extLst>
          </p:cNvPr>
          <p:cNvGrpSpPr/>
          <p:nvPr/>
        </p:nvGrpSpPr>
        <p:grpSpPr>
          <a:xfrm>
            <a:off x="10025427" y="5236134"/>
            <a:ext cx="125670" cy="744658"/>
            <a:chOff x="10025427" y="4699105"/>
            <a:chExt cx="125670" cy="744658"/>
          </a:xfrm>
        </p:grpSpPr>
        <p:sp>
          <p:nvSpPr>
            <p:cNvPr id="178" name="직사각형 177"/>
            <p:cNvSpPr/>
            <p:nvPr/>
          </p:nvSpPr>
          <p:spPr>
            <a:xfrm>
              <a:off x="1002542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9" name="직사각형 178"/>
            <p:cNvSpPr/>
            <p:nvPr/>
          </p:nvSpPr>
          <p:spPr>
            <a:xfrm>
              <a:off x="1003812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80" name="직사각형 179"/>
            <p:cNvSpPr/>
            <p:nvPr/>
          </p:nvSpPr>
          <p:spPr>
            <a:xfrm>
              <a:off x="10038127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E480E46-DAFB-447E-B1C7-C69C42F60277}"/>
              </a:ext>
            </a:extLst>
          </p:cNvPr>
          <p:cNvGrpSpPr/>
          <p:nvPr/>
        </p:nvGrpSpPr>
        <p:grpSpPr>
          <a:xfrm>
            <a:off x="10333461" y="5236134"/>
            <a:ext cx="112970" cy="744658"/>
            <a:chOff x="10333461" y="4699105"/>
            <a:chExt cx="112970" cy="744658"/>
          </a:xfrm>
        </p:grpSpPr>
        <p:sp>
          <p:nvSpPr>
            <p:cNvPr id="175" name="직사각형 174"/>
            <p:cNvSpPr/>
            <p:nvPr/>
          </p:nvSpPr>
          <p:spPr>
            <a:xfrm>
              <a:off x="10333461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6" name="직사각형 175"/>
            <p:cNvSpPr/>
            <p:nvPr/>
          </p:nvSpPr>
          <p:spPr>
            <a:xfrm>
              <a:off x="10333461" y="4699105"/>
              <a:ext cx="112970" cy="33008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7" name="직사각형 176"/>
            <p:cNvSpPr/>
            <p:nvPr/>
          </p:nvSpPr>
          <p:spPr>
            <a:xfrm>
              <a:off x="10333461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3345F8C-DF84-496F-8282-2E7CAB6CEDD4}"/>
              </a:ext>
            </a:extLst>
          </p:cNvPr>
          <p:cNvGrpSpPr/>
          <p:nvPr/>
        </p:nvGrpSpPr>
        <p:grpSpPr>
          <a:xfrm>
            <a:off x="10182887" y="5236134"/>
            <a:ext cx="112970" cy="744658"/>
            <a:chOff x="10182887" y="4699105"/>
            <a:chExt cx="112970" cy="744658"/>
          </a:xfrm>
        </p:grpSpPr>
        <p:sp>
          <p:nvSpPr>
            <p:cNvPr id="172" name="직사각형 171"/>
            <p:cNvSpPr/>
            <p:nvPr/>
          </p:nvSpPr>
          <p:spPr>
            <a:xfrm>
              <a:off x="1018288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3" name="직사각형 172"/>
            <p:cNvSpPr/>
            <p:nvPr/>
          </p:nvSpPr>
          <p:spPr>
            <a:xfrm>
              <a:off x="10182887" y="4699105"/>
              <a:ext cx="112970" cy="33008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4" name="직사각형 173"/>
            <p:cNvSpPr/>
            <p:nvPr/>
          </p:nvSpPr>
          <p:spPr>
            <a:xfrm>
              <a:off x="10182887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8C8314E-A667-41BF-9E31-E0B6C14CA010}"/>
              </a:ext>
            </a:extLst>
          </p:cNvPr>
          <p:cNvGrpSpPr/>
          <p:nvPr/>
        </p:nvGrpSpPr>
        <p:grpSpPr>
          <a:xfrm>
            <a:off x="10491485" y="5236134"/>
            <a:ext cx="112970" cy="744658"/>
            <a:chOff x="10491485" y="4699105"/>
            <a:chExt cx="112970" cy="744658"/>
          </a:xfrm>
        </p:grpSpPr>
        <p:sp>
          <p:nvSpPr>
            <p:cNvPr id="169" name="직사각형 168"/>
            <p:cNvSpPr/>
            <p:nvPr/>
          </p:nvSpPr>
          <p:spPr>
            <a:xfrm>
              <a:off x="10491485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0" name="직사각형 169"/>
            <p:cNvSpPr/>
            <p:nvPr/>
          </p:nvSpPr>
          <p:spPr>
            <a:xfrm>
              <a:off x="10491485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71" name="직사각형 170"/>
            <p:cNvSpPr/>
            <p:nvPr/>
          </p:nvSpPr>
          <p:spPr>
            <a:xfrm>
              <a:off x="10491485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316A970-1E84-4DD2-859A-ADE587B027C1}"/>
              </a:ext>
            </a:extLst>
          </p:cNvPr>
          <p:cNvGrpSpPr/>
          <p:nvPr/>
        </p:nvGrpSpPr>
        <p:grpSpPr>
          <a:xfrm>
            <a:off x="10649509" y="5236134"/>
            <a:ext cx="112970" cy="744658"/>
            <a:chOff x="10649509" y="4699105"/>
            <a:chExt cx="112970" cy="744658"/>
          </a:xfrm>
        </p:grpSpPr>
        <p:sp>
          <p:nvSpPr>
            <p:cNvPr id="166" name="직사각형 165"/>
            <p:cNvSpPr/>
            <p:nvPr/>
          </p:nvSpPr>
          <p:spPr>
            <a:xfrm>
              <a:off x="10649509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7" name="직사각형 166"/>
            <p:cNvSpPr/>
            <p:nvPr/>
          </p:nvSpPr>
          <p:spPr>
            <a:xfrm>
              <a:off x="10649509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8" name="직사각형 167"/>
            <p:cNvSpPr/>
            <p:nvPr/>
          </p:nvSpPr>
          <p:spPr>
            <a:xfrm>
              <a:off x="10649509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C2AB94F-4361-44ED-A646-2329F3C4E167}"/>
              </a:ext>
            </a:extLst>
          </p:cNvPr>
          <p:cNvGrpSpPr/>
          <p:nvPr/>
        </p:nvGrpSpPr>
        <p:grpSpPr>
          <a:xfrm>
            <a:off x="9721447" y="5236134"/>
            <a:ext cx="117472" cy="744658"/>
            <a:chOff x="9721447" y="4699105"/>
            <a:chExt cx="117472" cy="744658"/>
          </a:xfrm>
        </p:grpSpPr>
        <p:sp>
          <p:nvSpPr>
            <p:cNvPr id="163" name="직사각형 162"/>
            <p:cNvSpPr/>
            <p:nvPr/>
          </p:nvSpPr>
          <p:spPr>
            <a:xfrm>
              <a:off x="972144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9725114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9725949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32B60D7-FB26-4676-8F88-2D10B9BDCF70}"/>
              </a:ext>
            </a:extLst>
          </p:cNvPr>
          <p:cNvGrpSpPr/>
          <p:nvPr/>
        </p:nvGrpSpPr>
        <p:grpSpPr>
          <a:xfrm>
            <a:off x="9567031" y="5236134"/>
            <a:ext cx="122207" cy="744658"/>
            <a:chOff x="9567031" y="4699105"/>
            <a:chExt cx="122207" cy="744658"/>
          </a:xfrm>
        </p:grpSpPr>
        <p:sp>
          <p:nvSpPr>
            <p:cNvPr id="160" name="직사각형 159"/>
            <p:cNvSpPr/>
            <p:nvPr/>
          </p:nvSpPr>
          <p:spPr>
            <a:xfrm>
              <a:off x="9567031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1" name="직사각형 160"/>
            <p:cNvSpPr/>
            <p:nvPr/>
          </p:nvSpPr>
          <p:spPr>
            <a:xfrm>
              <a:off x="9568502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9576268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50" name="자유형 149"/>
          <p:cNvSpPr/>
          <p:nvPr/>
        </p:nvSpPr>
        <p:spPr bwMode="auto">
          <a:xfrm>
            <a:off x="7344320" y="5344456"/>
            <a:ext cx="1222810" cy="629181"/>
          </a:xfrm>
          <a:custGeom>
            <a:avLst/>
            <a:gdLst>
              <a:gd name="connsiteX0" fmla="*/ 0 w 1818751"/>
              <a:gd name="connsiteY0" fmla="*/ 1065125 h 1076062"/>
              <a:gd name="connsiteX1" fmla="*/ 130628 w 1818751"/>
              <a:gd name="connsiteY1" fmla="*/ 1065125 h 1076062"/>
              <a:gd name="connsiteX2" fmla="*/ 190918 w 1818751"/>
              <a:gd name="connsiteY2" fmla="*/ 1045028 h 1076062"/>
              <a:gd name="connsiteX3" fmla="*/ 221063 w 1818751"/>
              <a:gd name="connsiteY3" fmla="*/ 1024931 h 1076062"/>
              <a:gd name="connsiteX4" fmla="*/ 281353 w 1818751"/>
              <a:gd name="connsiteY4" fmla="*/ 1004835 h 1076062"/>
              <a:gd name="connsiteX5" fmla="*/ 341644 w 1818751"/>
              <a:gd name="connsiteY5" fmla="*/ 964641 h 1076062"/>
              <a:gd name="connsiteX6" fmla="*/ 371789 w 1818751"/>
              <a:gd name="connsiteY6" fmla="*/ 934496 h 1076062"/>
              <a:gd name="connsiteX7" fmla="*/ 422030 w 1818751"/>
              <a:gd name="connsiteY7" fmla="*/ 904351 h 1076062"/>
              <a:gd name="connsiteX8" fmla="*/ 452175 w 1818751"/>
              <a:gd name="connsiteY8" fmla="*/ 874206 h 1076062"/>
              <a:gd name="connsiteX9" fmla="*/ 492369 w 1818751"/>
              <a:gd name="connsiteY9" fmla="*/ 854109 h 1076062"/>
              <a:gd name="connsiteX10" fmla="*/ 522514 w 1818751"/>
              <a:gd name="connsiteY10" fmla="*/ 823964 h 1076062"/>
              <a:gd name="connsiteX11" fmla="*/ 592852 w 1818751"/>
              <a:gd name="connsiteY11" fmla="*/ 783771 h 1076062"/>
              <a:gd name="connsiteX12" fmla="*/ 622997 w 1818751"/>
              <a:gd name="connsiteY12" fmla="*/ 763674 h 1076062"/>
              <a:gd name="connsiteX13" fmla="*/ 643094 w 1818751"/>
              <a:gd name="connsiteY13" fmla="*/ 723481 h 1076062"/>
              <a:gd name="connsiteX14" fmla="*/ 713433 w 1818751"/>
              <a:gd name="connsiteY14" fmla="*/ 622997 h 1076062"/>
              <a:gd name="connsiteX15" fmla="*/ 743578 w 1818751"/>
              <a:gd name="connsiteY15" fmla="*/ 592852 h 1076062"/>
              <a:gd name="connsiteX16" fmla="*/ 773723 w 1818751"/>
              <a:gd name="connsiteY16" fmla="*/ 522514 h 1076062"/>
              <a:gd name="connsiteX17" fmla="*/ 813916 w 1818751"/>
              <a:gd name="connsiteY17" fmla="*/ 462224 h 1076062"/>
              <a:gd name="connsiteX18" fmla="*/ 834013 w 1818751"/>
              <a:gd name="connsiteY18" fmla="*/ 432079 h 1076062"/>
              <a:gd name="connsiteX19" fmla="*/ 894303 w 1818751"/>
              <a:gd name="connsiteY19" fmla="*/ 341644 h 1076062"/>
              <a:gd name="connsiteX20" fmla="*/ 914400 w 1818751"/>
              <a:gd name="connsiteY20" fmla="*/ 311498 h 1076062"/>
              <a:gd name="connsiteX21" fmla="*/ 944545 w 1818751"/>
              <a:gd name="connsiteY21" fmla="*/ 281353 h 1076062"/>
              <a:gd name="connsiteX22" fmla="*/ 984738 w 1818751"/>
              <a:gd name="connsiteY22" fmla="*/ 221063 h 1076062"/>
              <a:gd name="connsiteX23" fmla="*/ 1014883 w 1818751"/>
              <a:gd name="connsiteY23" fmla="*/ 190918 h 1076062"/>
              <a:gd name="connsiteX24" fmla="*/ 1034980 w 1818751"/>
              <a:gd name="connsiteY24" fmla="*/ 150725 h 1076062"/>
              <a:gd name="connsiteX25" fmla="*/ 1065125 w 1818751"/>
              <a:gd name="connsiteY25" fmla="*/ 120580 h 1076062"/>
              <a:gd name="connsiteX26" fmla="*/ 1115367 w 1818751"/>
              <a:gd name="connsiteY26" fmla="*/ 60290 h 1076062"/>
              <a:gd name="connsiteX27" fmla="*/ 1135463 w 1818751"/>
              <a:gd name="connsiteY27" fmla="*/ 30145 h 1076062"/>
              <a:gd name="connsiteX28" fmla="*/ 1165608 w 1818751"/>
              <a:gd name="connsiteY28" fmla="*/ 20096 h 1076062"/>
              <a:gd name="connsiteX29" fmla="*/ 1205802 w 1818751"/>
              <a:gd name="connsiteY29" fmla="*/ 0 h 1076062"/>
              <a:gd name="connsiteX30" fmla="*/ 1276140 w 1818751"/>
              <a:gd name="connsiteY30" fmla="*/ 20096 h 1076062"/>
              <a:gd name="connsiteX31" fmla="*/ 1306285 w 1818751"/>
              <a:gd name="connsiteY31" fmla="*/ 30145 h 1076062"/>
              <a:gd name="connsiteX32" fmla="*/ 1356527 w 1818751"/>
              <a:gd name="connsiteY32" fmla="*/ 100483 h 1076062"/>
              <a:gd name="connsiteX33" fmla="*/ 1396720 w 1818751"/>
              <a:gd name="connsiteY33" fmla="*/ 170822 h 1076062"/>
              <a:gd name="connsiteX34" fmla="*/ 1436914 w 1818751"/>
              <a:gd name="connsiteY34" fmla="*/ 231112 h 1076062"/>
              <a:gd name="connsiteX35" fmla="*/ 1477107 w 1818751"/>
              <a:gd name="connsiteY35" fmla="*/ 291402 h 1076062"/>
              <a:gd name="connsiteX36" fmla="*/ 1487156 w 1818751"/>
              <a:gd name="connsiteY36" fmla="*/ 321547 h 1076062"/>
              <a:gd name="connsiteX37" fmla="*/ 1527349 w 1818751"/>
              <a:gd name="connsiteY37" fmla="*/ 381837 h 1076062"/>
              <a:gd name="connsiteX38" fmla="*/ 1557494 w 1818751"/>
              <a:gd name="connsiteY38" fmla="*/ 442127 h 1076062"/>
              <a:gd name="connsiteX39" fmla="*/ 1637881 w 1818751"/>
              <a:gd name="connsiteY39" fmla="*/ 462224 h 1076062"/>
              <a:gd name="connsiteX40" fmla="*/ 1818751 w 1818751"/>
              <a:gd name="connsiteY40" fmla="*/ 472272 h 107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818751" h="1076062">
                <a:moveTo>
                  <a:pt x="0" y="1065125"/>
                </a:moveTo>
                <a:cubicBezTo>
                  <a:pt x="63453" y="1077815"/>
                  <a:pt x="54273" y="1081487"/>
                  <a:pt x="130628" y="1065125"/>
                </a:cubicBezTo>
                <a:cubicBezTo>
                  <a:pt x="151342" y="1060686"/>
                  <a:pt x="173292" y="1056779"/>
                  <a:pt x="190918" y="1045028"/>
                </a:cubicBezTo>
                <a:cubicBezTo>
                  <a:pt x="200966" y="1038329"/>
                  <a:pt x="210027" y="1029836"/>
                  <a:pt x="221063" y="1024931"/>
                </a:cubicBezTo>
                <a:cubicBezTo>
                  <a:pt x="240421" y="1016328"/>
                  <a:pt x="281353" y="1004835"/>
                  <a:pt x="281353" y="1004835"/>
                </a:cubicBezTo>
                <a:cubicBezTo>
                  <a:pt x="301450" y="991437"/>
                  <a:pt x="324565" y="981720"/>
                  <a:pt x="341644" y="964641"/>
                </a:cubicBezTo>
                <a:cubicBezTo>
                  <a:pt x="351692" y="954593"/>
                  <a:pt x="360421" y="943022"/>
                  <a:pt x="371789" y="934496"/>
                </a:cubicBezTo>
                <a:cubicBezTo>
                  <a:pt x="387413" y="922778"/>
                  <a:pt x="406406" y="916069"/>
                  <a:pt x="422030" y="904351"/>
                </a:cubicBezTo>
                <a:cubicBezTo>
                  <a:pt x="433398" y="895825"/>
                  <a:pt x="440611" y="882466"/>
                  <a:pt x="452175" y="874206"/>
                </a:cubicBezTo>
                <a:cubicBezTo>
                  <a:pt x="464364" y="865499"/>
                  <a:pt x="480180" y="862816"/>
                  <a:pt x="492369" y="854109"/>
                </a:cubicBezTo>
                <a:cubicBezTo>
                  <a:pt x="503933" y="845849"/>
                  <a:pt x="511597" y="833061"/>
                  <a:pt x="522514" y="823964"/>
                </a:cubicBezTo>
                <a:cubicBezTo>
                  <a:pt x="549217" y="801712"/>
                  <a:pt x="561586" y="801638"/>
                  <a:pt x="592852" y="783771"/>
                </a:cubicBezTo>
                <a:cubicBezTo>
                  <a:pt x="603337" y="777779"/>
                  <a:pt x="612949" y="770373"/>
                  <a:pt x="622997" y="763674"/>
                </a:cubicBezTo>
                <a:cubicBezTo>
                  <a:pt x="629696" y="750276"/>
                  <a:pt x="635387" y="736325"/>
                  <a:pt x="643094" y="723481"/>
                </a:cubicBezTo>
                <a:cubicBezTo>
                  <a:pt x="654621" y="704270"/>
                  <a:pt x="695115" y="644368"/>
                  <a:pt x="713433" y="622997"/>
                </a:cubicBezTo>
                <a:cubicBezTo>
                  <a:pt x="722681" y="612208"/>
                  <a:pt x="733530" y="602900"/>
                  <a:pt x="743578" y="592852"/>
                </a:cubicBezTo>
                <a:cubicBezTo>
                  <a:pt x="753974" y="561664"/>
                  <a:pt x="755096" y="553558"/>
                  <a:pt x="773723" y="522514"/>
                </a:cubicBezTo>
                <a:cubicBezTo>
                  <a:pt x="786150" y="501803"/>
                  <a:pt x="800518" y="482321"/>
                  <a:pt x="813916" y="462224"/>
                </a:cubicBezTo>
                <a:cubicBezTo>
                  <a:pt x="820615" y="452176"/>
                  <a:pt x="827800" y="442435"/>
                  <a:pt x="834013" y="432079"/>
                </a:cubicBezTo>
                <a:cubicBezTo>
                  <a:pt x="884982" y="347130"/>
                  <a:pt x="841972" y="414908"/>
                  <a:pt x="894303" y="341644"/>
                </a:cubicBezTo>
                <a:cubicBezTo>
                  <a:pt x="901323" y="331817"/>
                  <a:pt x="906669" y="320776"/>
                  <a:pt x="914400" y="311498"/>
                </a:cubicBezTo>
                <a:cubicBezTo>
                  <a:pt x="923497" y="300581"/>
                  <a:pt x="935821" y="292570"/>
                  <a:pt x="944545" y="281353"/>
                </a:cubicBezTo>
                <a:cubicBezTo>
                  <a:pt x="959374" y="262288"/>
                  <a:pt x="967659" y="238142"/>
                  <a:pt x="984738" y="221063"/>
                </a:cubicBezTo>
                <a:cubicBezTo>
                  <a:pt x="994786" y="211015"/>
                  <a:pt x="1006623" y="202482"/>
                  <a:pt x="1014883" y="190918"/>
                </a:cubicBezTo>
                <a:cubicBezTo>
                  <a:pt x="1023590" y="178729"/>
                  <a:pt x="1026273" y="162914"/>
                  <a:pt x="1034980" y="150725"/>
                </a:cubicBezTo>
                <a:cubicBezTo>
                  <a:pt x="1043240" y="139161"/>
                  <a:pt x="1056865" y="132144"/>
                  <a:pt x="1065125" y="120580"/>
                </a:cubicBezTo>
                <a:cubicBezTo>
                  <a:pt x="1111484" y="55678"/>
                  <a:pt x="1055940" y="99907"/>
                  <a:pt x="1115367" y="60290"/>
                </a:cubicBezTo>
                <a:cubicBezTo>
                  <a:pt x="1122066" y="50242"/>
                  <a:pt x="1126033" y="37689"/>
                  <a:pt x="1135463" y="30145"/>
                </a:cubicBezTo>
                <a:cubicBezTo>
                  <a:pt x="1143734" y="23528"/>
                  <a:pt x="1155872" y="24268"/>
                  <a:pt x="1165608" y="20096"/>
                </a:cubicBezTo>
                <a:cubicBezTo>
                  <a:pt x="1179376" y="14195"/>
                  <a:pt x="1192404" y="6699"/>
                  <a:pt x="1205802" y="0"/>
                </a:cubicBezTo>
                <a:cubicBezTo>
                  <a:pt x="1278100" y="24098"/>
                  <a:pt x="1187793" y="-5146"/>
                  <a:pt x="1276140" y="20096"/>
                </a:cubicBezTo>
                <a:cubicBezTo>
                  <a:pt x="1286324" y="23006"/>
                  <a:pt x="1296237" y="26795"/>
                  <a:pt x="1306285" y="30145"/>
                </a:cubicBezTo>
                <a:cubicBezTo>
                  <a:pt x="1313111" y="39247"/>
                  <a:pt x="1349181" y="85791"/>
                  <a:pt x="1356527" y="100483"/>
                </a:cubicBezTo>
                <a:cubicBezTo>
                  <a:pt x="1402571" y="192572"/>
                  <a:pt x="1311678" y="49333"/>
                  <a:pt x="1396720" y="170822"/>
                </a:cubicBezTo>
                <a:cubicBezTo>
                  <a:pt x="1410571" y="190609"/>
                  <a:pt x="1436914" y="231112"/>
                  <a:pt x="1436914" y="231112"/>
                </a:cubicBezTo>
                <a:cubicBezTo>
                  <a:pt x="1460805" y="302787"/>
                  <a:pt x="1426929" y="216137"/>
                  <a:pt x="1477107" y="291402"/>
                </a:cubicBezTo>
                <a:cubicBezTo>
                  <a:pt x="1482982" y="300215"/>
                  <a:pt x="1482012" y="312288"/>
                  <a:pt x="1487156" y="321547"/>
                </a:cubicBezTo>
                <a:cubicBezTo>
                  <a:pt x="1498886" y="342661"/>
                  <a:pt x="1527349" y="381837"/>
                  <a:pt x="1527349" y="381837"/>
                </a:cubicBezTo>
                <a:cubicBezTo>
                  <a:pt x="1533968" y="401696"/>
                  <a:pt x="1539785" y="427960"/>
                  <a:pt x="1557494" y="442127"/>
                </a:cubicBezTo>
                <a:cubicBezTo>
                  <a:pt x="1567711" y="450300"/>
                  <a:pt x="1635513" y="461829"/>
                  <a:pt x="1637881" y="462224"/>
                </a:cubicBezTo>
                <a:cubicBezTo>
                  <a:pt x="1729430" y="477482"/>
                  <a:pt x="1708279" y="472272"/>
                  <a:pt x="1818751" y="472272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1" name="직선 화살표 연결선 150"/>
          <p:cNvCxnSpPr/>
          <p:nvPr/>
        </p:nvCxnSpPr>
        <p:spPr bwMode="auto">
          <a:xfrm>
            <a:off x="7265664" y="6049651"/>
            <a:ext cx="141647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2" name="TextBox 151"/>
          <p:cNvSpPr txBox="1"/>
          <p:nvPr/>
        </p:nvSpPr>
        <p:spPr>
          <a:xfrm>
            <a:off x="8605155" y="5733226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 rot="10800000" flipV="1">
            <a:off x="7070527" y="4710097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5" name="직선 화살표 연결선 154"/>
          <p:cNvCxnSpPr/>
          <p:nvPr/>
        </p:nvCxnSpPr>
        <p:spPr bwMode="auto">
          <a:xfrm flipV="1">
            <a:off x="7267084" y="5083419"/>
            <a:ext cx="0" cy="9707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B0228B8-5841-404F-A8F0-9F95D1E49F4F}"/>
              </a:ext>
            </a:extLst>
          </p:cNvPr>
          <p:cNvGrpSpPr/>
          <p:nvPr/>
        </p:nvGrpSpPr>
        <p:grpSpPr>
          <a:xfrm>
            <a:off x="8687416" y="4669904"/>
            <a:ext cx="2905011" cy="1524987"/>
            <a:chOff x="8687416" y="4132875"/>
            <a:chExt cx="2905011" cy="1524987"/>
          </a:xfrm>
        </p:grpSpPr>
        <p:cxnSp>
          <p:nvCxnSpPr>
            <p:cNvPr id="148" name="직선 화살표 연결선 147"/>
            <p:cNvCxnSpPr/>
            <p:nvPr/>
          </p:nvCxnSpPr>
          <p:spPr bwMode="auto">
            <a:xfrm flipV="1">
              <a:off x="9485833" y="453361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9" name="TextBox 148"/>
            <p:cNvSpPr txBox="1"/>
            <p:nvPr/>
          </p:nvSpPr>
          <p:spPr>
            <a:xfrm rot="10800000" flipV="1">
              <a:off x="9302862" y="4132875"/>
              <a:ext cx="1083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687416" y="456968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6" name="직선 화살표 연결선 155"/>
            <p:cNvCxnSpPr/>
            <p:nvPr/>
          </p:nvCxnSpPr>
          <p:spPr bwMode="auto">
            <a:xfrm>
              <a:off x="8751880" y="500382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7" name="직선 화살표 연결선 156"/>
            <p:cNvCxnSpPr/>
            <p:nvPr/>
          </p:nvCxnSpPr>
          <p:spPr bwMode="auto">
            <a:xfrm>
              <a:off x="9474648" y="551262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9" name="TextBox 158"/>
            <p:cNvSpPr txBox="1"/>
            <p:nvPr/>
          </p:nvSpPr>
          <p:spPr>
            <a:xfrm>
              <a:off x="10787398" y="5196197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3" name="TextBox 272"/>
          <p:cNvSpPr txBox="1"/>
          <p:nvPr/>
        </p:nvSpPr>
        <p:spPr>
          <a:xfrm>
            <a:off x="1748329" y="1516655"/>
            <a:ext cx="28767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dirty="0">
                <a:latin typeface="Calibri" panose="020F0502020204030204" pitchFamily="34" charset="0"/>
                <a:cs typeface="Calibri" panose="020F0502020204030204" pitchFamily="34" charset="0"/>
              </a:rPr>
              <a:t>Ingest Side</a:t>
            </a:r>
            <a:endParaRPr lang="ko-KR" altLang="en-US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7419532" y="1499234"/>
            <a:ext cx="34209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dirty="0">
                <a:latin typeface="Calibri" panose="020F0502020204030204" pitchFamily="34" charset="0"/>
                <a:cs typeface="Calibri" panose="020F0502020204030204" pitchFamily="34" charset="0"/>
              </a:rPr>
              <a:t>Distribution Side</a:t>
            </a:r>
            <a:endParaRPr lang="ko-KR" altLang="en-US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" name="모서리가 둥근 직사각형 275"/>
          <p:cNvSpPr/>
          <p:nvPr/>
        </p:nvSpPr>
        <p:spPr bwMode="auto">
          <a:xfrm>
            <a:off x="6963379" y="4611297"/>
            <a:ext cx="4629047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07" name="그림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991" y="2616291"/>
            <a:ext cx="417948" cy="281666"/>
          </a:xfrm>
          <a:prstGeom prst="rect">
            <a:avLst/>
          </a:prstGeom>
        </p:spPr>
      </p:pic>
      <p:pic>
        <p:nvPicPr>
          <p:cNvPr id="308" name="그림 3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30" y="2628078"/>
            <a:ext cx="458056" cy="840680"/>
          </a:xfrm>
          <a:prstGeom prst="rect">
            <a:avLst/>
          </a:prstGeom>
        </p:spPr>
      </p:pic>
      <p:pic>
        <p:nvPicPr>
          <p:cNvPr id="312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882290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" name="TextBox 312"/>
          <p:cNvSpPr txBox="1"/>
          <p:nvPr/>
        </p:nvSpPr>
        <p:spPr>
          <a:xfrm>
            <a:off x="91411" y="3560833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8" name="직선 화살표 연결선 317"/>
          <p:cNvCxnSpPr/>
          <p:nvPr/>
        </p:nvCxnSpPr>
        <p:spPr bwMode="auto">
          <a:xfrm>
            <a:off x="1427917" y="3129715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19" name="TextBox 318"/>
          <p:cNvSpPr txBox="1"/>
          <p:nvPr/>
        </p:nvSpPr>
        <p:spPr>
          <a:xfrm>
            <a:off x="2019282" y="2667124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3414980" y="3558640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직사각형 100"/>
          <p:cNvSpPr/>
          <p:nvPr/>
        </p:nvSpPr>
        <p:spPr>
          <a:xfrm>
            <a:off x="3802784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3804255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4111441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0" name="직사각형 109"/>
          <p:cNvSpPr/>
          <p:nvPr/>
        </p:nvSpPr>
        <p:spPr>
          <a:xfrm>
            <a:off x="4111441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4111441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4261180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4261180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1" name="직사각형 120"/>
          <p:cNvSpPr/>
          <p:nvPr/>
        </p:nvSpPr>
        <p:spPr>
          <a:xfrm>
            <a:off x="4261180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4569214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4569214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2" name="직사각형 121"/>
          <p:cNvSpPr/>
          <p:nvPr/>
        </p:nvSpPr>
        <p:spPr>
          <a:xfrm>
            <a:off x="4569214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4418640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4418640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3" name="직사각형 122"/>
          <p:cNvSpPr/>
          <p:nvPr/>
        </p:nvSpPr>
        <p:spPr>
          <a:xfrm>
            <a:off x="4418640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4727238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4" name="직사각형 113"/>
          <p:cNvSpPr/>
          <p:nvPr/>
        </p:nvSpPr>
        <p:spPr>
          <a:xfrm>
            <a:off x="4727238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4" name="직사각형 123"/>
          <p:cNvSpPr/>
          <p:nvPr/>
        </p:nvSpPr>
        <p:spPr>
          <a:xfrm>
            <a:off x="4727238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4885262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5" name="직사각형 114"/>
          <p:cNvSpPr/>
          <p:nvPr/>
        </p:nvSpPr>
        <p:spPr>
          <a:xfrm>
            <a:off x="4885262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5" name="직사각형 124"/>
          <p:cNvSpPr/>
          <p:nvPr/>
        </p:nvSpPr>
        <p:spPr>
          <a:xfrm>
            <a:off x="4885262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3957200" y="5270150"/>
            <a:ext cx="112970" cy="33008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16" name="직사각형 115"/>
          <p:cNvSpPr/>
          <p:nvPr/>
        </p:nvSpPr>
        <p:spPr>
          <a:xfrm>
            <a:off x="3960867" y="5647049"/>
            <a:ext cx="112970" cy="2200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6" name="직사각형 125"/>
          <p:cNvSpPr/>
          <p:nvPr/>
        </p:nvSpPr>
        <p:spPr>
          <a:xfrm>
            <a:off x="3961702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27" name="직사각형 126"/>
          <p:cNvSpPr/>
          <p:nvPr/>
        </p:nvSpPr>
        <p:spPr>
          <a:xfrm>
            <a:off x="3805671" y="5904780"/>
            <a:ext cx="112970" cy="11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53"/>
            <a:endParaRPr lang="ko-KR" altLang="en-US">
              <a:solidFill>
                <a:prstClr val="white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29CF958A-F780-4F7B-8B0C-9FC63C679252}"/>
              </a:ext>
            </a:extLst>
          </p:cNvPr>
          <p:cNvGrpSpPr/>
          <p:nvPr/>
        </p:nvGrpSpPr>
        <p:grpSpPr>
          <a:xfrm>
            <a:off x="2608341" y="4073744"/>
            <a:ext cx="3448072" cy="2253344"/>
            <a:chOff x="2608341" y="3536715"/>
            <a:chExt cx="3448072" cy="2253344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3E1315CE-9840-4AA0-9F4E-1D48173B9D6B}"/>
                </a:ext>
              </a:extLst>
            </p:cNvPr>
            <p:cNvGrpSpPr/>
            <p:nvPr/>
          </p:nvGrpSpPr>
          <p:grpSpPr>
            <a:xfrm>
              <a:off x="2608341" y="3536715"/>
              <a:ext cx="3448072" cy="2253344"/>
              <a:chOff x="2608341" y="3536715"/>
              <a:chExt cx="3448072" cy="2253344"/>
            </a:xfrm>
          </p:grpSpPr>
          <p:sp>
            <p:nvSpPr>
              <p:cNvPr id="108" name="TextBox 107"/>
              <p:cNvSpPr txBox="1"/>
              <p:nvPr/>
            </p:nvSpPr>
            <p:spPr>
              <a:xfrm rot="10800000" flipV="1">
                <a:off x="5110718" y="5271023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829C34E6-A312-4C78-9F58-D5FCABE4A705}"/>
                  </a:ext>
                </a:extLst>
              </p:cNvPr>
              <p:cNvGrpSpPr/>
              <p:nvPr/>
            </p:nvGrpSpPr>
            <p:grpSpPr>
              <a:xfrm>
                <a:off x="2608341" y="3536715"/>
                <a:ext cx="3448072" cy="2253344"/>
                <a:chOff x="2608341" y="3536715"/>
                <a:chExt cx="3448072" cy="2253344"/>
              </a:xfrm>
            </p:grpSpPr>
            <p:cxnSp>
              <p:nvCxnSpPr>
                <p:cNvPr id="105" name="직선 화살표 연결선 104"/>
                <p:cNvCxnSpPr/>
                <p:nvPr/>
              </p:nvCxnSpPr>
              <p:spPr bwMode="auto">
                <a:xfrm flipV="1">
                  <a:off x="3721586" y="4567629"/>
                  <a:ext cx="0" cy="970751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06" name="TextBox 105"/>
                <p:cNvSpPr txBox="1"/>
                <p:nvPr/>
              </p:nvSpPr>
              <p:spPr>
                <a:xfrm rot="10800000" flipV="1">
                  <a:off x="3140460" y="4151661"/>
                  <a:ext cx="108395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2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</a:t>
                  </a:r>
                  <a:endParaRPr lang="ko-KR" altLang="en-US" sz="2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7" name="직선 화살표 연결선 106"/>
                <p:cNvCxnSpPr/>
                <p:nvPr/>
              </p:nvCxnSpPr>
              <p:spPr bwMode="auto">
                <a:xfrm>
                  <a:off x="3710401" y="5546638"/>
                  <a:ext cx="141647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grpSp>
              <p:nvGrpSpPr>
                <p:cNvPr id="6" name="그룹 5">
                  <a:extLst>
                    <a:ext uri="{FF2B5EF4-FFF2-40B4-BE49-F238E27FC236}">
                      <a16:creationId xmlns:a16="http://schemas.microsoft.com/office/drawing/2014/main" id="{F8569AD1-9B7E-4791-B7D6-522E5CF36D4C}"/>
                    </a:ext>
                  </a:extLst>
                </p:cNvPr>
                <p:cNvGrpSpPr/>
                <p:nvPr/>
              </p:nvGrpSpPr>
              <p:grpSpPr>
                <a:xfrm>
                  <a:off x="2608341" y="3536715"/>
                  <a:ext cx="3448072" cy="2253344"/>
                  <a:chOff x="2608341" y="3536715"/>
                  <a:chExt cx="3448072" cy="2253344"/>
                </a:xfrm>
              </p:grpSpPr>
              <p:sp>
                <p:nvSpPr>
                  <p:cNvPr id="275" name="모서리가 둥근 직사각형 274"/>
                  <p:cNvSpPr/>
                  <p:nvPr/>
                </p:nvSpPr>
                <p:spPr bwMode="auto">
                  <a:xfrm>
                    <a:off x="2608341" y="4087003"/>
                    <a:ext cx="3448072" cy="1703056"/>
                  </a:xfrm>
                  <a:prstGeom prst="roundRect">
                    <a:avLst/>
                  </a:prstGeom>
                  <a:noFill/>
                  <a:ln w="19050">
                    <a:solidFill>
                      <a:schemeClr val="bg1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endParaRPr>
                  </a:p>
                </p:txBody>
              </p:sp>
              <p:sp>
                <p:nvSpPr>
                  <p:cNvPr id="278" name="아래쪽 화살표 277"/>
                  <p:cNvSpPr/>
                  <p:nvPr/>
                </p:nvSpPr>
                <p:spPr bwMode="auto">
                  <a:xfrm>
                    <a:off x="3502382" y="3623565"/>
                    <a:ext cx="732247" cy="360347"/>
                  </a:xfrm>
                  <a:prstGeom prst="downArrow">
                    <a:avLst>
                      <a:gd name="adj1" fmla="val 50000"/>
                      <a:gd name="adj2" fmla="val 38586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맑은 고딕"/>
                      <a:cs typeface="+mn-cs"/>
                    </a:endParaRPr>
                  </a:p>
                </p:txBody>
              </p:sp>
              <p:sp>
                <p:nvSpPr>
                  <p:cNvPr id="280" name="TextBox 279"/>
                  <p:cNvSpPr txBox="1"/>
                  <p:nvPr/>
                </p:nvSpPr>
                <p:spPr>
                  <a:xfrm>
                    <a:off x="4182075" y="3536715"/>
                    <a:ext cx="145193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2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Transcode</a:t>
                    </a:r>
                    <a:endParaRPr lang="ko-KR" altLang="en-US" sz="24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B2DC5AC-928E-4EE0-B475-F6444077C1C4}"/>
                </a:ext>
              </a:extLst>
            </p:cNvPr>
            <p:cNvSpPr txBox="1"/>
            <p:nvPr/>
          </p:nvSpPr>
          <p:spPr>
            <a:xfrm rot="10800000" flipV="1">
              <a:off x="2923494" y="4663095"/>
              <a:ext cx="8386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1080p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53C166B-CEB1-48BA-AB49-BAFE82D9CE79}"/>
                </a:ext>
              </a:extLst>
            </p:cNvPr>
            <p:cNvSpPr txBox="1"/>
            <p:nvPr/>
          </p:nvSpPr>
          <p:spPr>
            <a:xfrm rot="10800000" flipV="1">
              <a:off x="2984159" y="4968068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720p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C84F37E-731A-45C5-A2F6-350135D4ED04}"/>
                </a:ext>
              </a:extLst>
            </p:cNvPr>
            <p:cNvSpPr txBox="1"/>
            <p:nvPr/>
          </p:nvSpPr>
          <p:spPr>
            <a:xfrm rot="10800000" flipV="1">
              <a:off x="2986493" y="5251071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360p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0EF0EFF8-E928-455C-ADE3-FDF80F5701CB}"/>
              </a:ext>
            </a:extLst>
          </p:cNvPr>
          <p:cNvSpPr txBox="1"/>
          <p:nvPr/>
        </p:nvSpPr>
        <p:spPr>
          <a:xfrm rot="10800000" flipV="1">
            <a:off x="2040953" y="3150725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000" dirty="0">
                <a:latin typeface="Calibri" panose="020F0502020204030204" pitchFamily="34" charset="0"/>
                <a:cs typeface="Calibri" panose="020F0502020204030204" pitchFamily="34" charset="0"/>
              </a:rPr>
              <a:t>1080p</a:t>
            </a:r>
            <a:endParaRPr lang="ko-KR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6" name="그림 3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712" y="3189559"/>
            <a:ext cx="594453" cy="3906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5" name="그림 3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807" y="2577636"/>
            <a:ext cx="741765" cy="993106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CB3A8F97-1194-4FDD-9B4F-B62DBE8BF8BD}"/>
              </a:ext>
            </a:extLst>
          </p:cNvPr>
          <p:cNvGrpSpPr/>
          <p:nvPr/>
        </p:nvGrpSpPr>
        <p:grpSpPr>
          <a:xfrm>
            <a:off x="4637820" y="2232645"/>
            <a:ext cx="6852900" cy="2265645"/>
            <a:chOff x="4637820" y="1695616"/>
            <a:chExt cx="6852900" cy="2265645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2234E3F-01ED-4B80-8C00-676FAE8D8762}"/>
                </a:ext>
              </a:extLst>
            </p:cNvPr>
            <p:cNvGrpSpPr/>
            <p:nvPr/>
          </p:nvGrpSpPr>
          <p:grpSpPr>
            <a:xfrm>
              <a:off x="4637820" y="1695616"/>
              <a:ext cx="6852900" cy="2265645"/>
              <a:chOff x="4637820" y="1695616"/>
              <a:chExt cx="6852900" cy="2265645"/>
            </a:xfrm>
          </p:grpSpPr>
          <p:sp>
            <p:nvSpPr>
              <p:cNvPr id="304" name="구름 303"/>
              <p:cNvSpPr/>
              <p:nvPr/>
            </p:nvSpPr>
            <p:spPr>
              <a:xfrm rot="281818">
                <a:off x="6310767" y="1751999"/>
                <a:ext cx="3045796" cy="1910153"/>
              </a:xfrm>
              <a:prstGeom prst="cloud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6" name="Picture 2" descr="server에 대한 이미지 검색결과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73403" y="2652530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5" name="TextBox 314"/>
              <p:cNvSpPr txBox="1"/>
              <p:nvPr/>
            </p:nvSpPr>
            <p:spPr>
              <a:xfrm>
                <a:off x="7203709" y="3167731"/>
                <a:ext cx="14784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CDNs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16" name="Picture 2" descr="server에 대한 이미지 검색결과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4985" y="1843417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server에 대한 이미지 검색결과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4125" y="2659921"/>
                <a:ext cx="501987" cy="638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20" name="구부러진 연결선 319"/>
              <p:cNvCxnSpPr>
                <a:stCxn id="305" idx="3"/>
                <a:endCxn id="316" idx="1"/>
              </p:cNvCxnSpPr>
              <p:nvPr/>
            </p:nvCxnSpPr>
            <p:spPr>
              <a:xfrm flipV="1">
                <a:off x="4665572" y="2162535"/>
                <a:ext cx="2959413" cy="360111"/>
              </a:xfrm>
              <a:prstGeom prst="curvedConnector3">
                <a:avLst>
                  <a:gd name="adj1" fmla="val 50000"/>
                </a:avLst>
              </a:prstGeom>
              <a:ln w="19050"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구부러진 연결선 320"/>
              <p:cNvCxnSpPr>
                <a:stCxn id="305" idx="3"/>
                <a:endCxn id="317" idx="1"/>
              </p:cNvCxnSpPr>
              <p:nvPr/>
            </p:nvCxnSpPr>
            <p:spPr>
              <a:xfrm>
                <a:off x="4665572" y="2522646"/>
                <a:ext cx="2148553" cy="456393"/>
              </a:xfrm>
              <a:prstGeom prst="curvedConnector3">
                <a:avLst>
                  <a:gd name="adj1" fmla="val 50000"/>
                </a:avLst>
              </a:prstGeom>
              <a:ln w="19050"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3" name="TextBox 322"/>
              <p:cNvSpPr txBox="1"/>
              <p:nvPr/>
            </p:nvSpPr>
            <p:spPr>
              <a:xfrm>
                <a:off x="4637820" y="2050575"/>
                <a:ext cx="14185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Distribute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24" name="구부러진 연결선 323"/>
              <p:cNvCxnSpPr>
                <a:stCxn id="316" idx="3"/>
                <a:endCxn id="329" idx="1"/>
              </p:cNvCxnSpPr>
              <p:nvPr/>
            </p:nvCxnSpPr>
            <p:spPr>
              <a:xfrm flipV="1">
                <a:off x="8126972" y="2016325"/>
                <a:ext cx="2223685" cy="14621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구부러진 연결선 324"/>
              <p:cNvCxnSpPr>
                <a:stCxn id="306" idx="3"/>
                <a:endCxn id="331" idx="1"/>
              </p:cNvCxnSpPr>
              <p:nvPr/>
            </p:nvCxnSpPr>
            <p:spPr>
              <a:xfrm flipV="1">
                <a:off x="9075390" y="2668271"/>
                <a:ext cx="1868695" cy="303377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구부러진 연결선 325"/>
              <p:cNvCxnSpPr>
                <a:stCxn id="306" idx="3"/>
                <a:endCxn id="328" idx="1"/>
              </p:cNvCxnSpPr>
              <p:nvPr/>
            </p:nvCxnSpPr>
            <p:spPr>
              <a:xfrm>
                <a:off x="9075390" y="2971648"/>
                <a:ext cx="1251815" cy="258152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accent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8" name="그림 32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27205" y="3031989"/>
                <a:ext cx="608078" cy="395621"/>
              </a:xfrm>
              <a:prstGeom prst="rect">
                <a:avLst/>
              </a:prstGeom>
            </p:spPr>
          </p:pic>
          <p:pic>
            <p:nvPicPr>
              <p:cNvPr id="329" name="그림 32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0657" y="1695616"/>
                <a:ext cx="439466" cy="64141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30" name="TextBox 329"/>
              <p:cNvSpPr txBox="1"/>
              <p:nvPr/>
            </p:nvSpPr>
            <p:spPr>
              <a:xfrm>
                <a:off x="9795270" y="3499596"/>
                <a:ext cx="16954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Viewers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31" name="그림 33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44085" y="2411039"/>
                <a:ext cx="280312" cy="514463"/>
              </a:xfrm>
              <a:prstGeom prst="rect">
                <a:avLst/>
              </a:prstGeom>
            </p:spPr>
          </p:pic>
        </p:grpSp>
        <p:cxnSp>
          <p:nvCxnSpPr>
            <p:cNvPr id="119" name="구부러진 연결선 22">
              <a:extLst>
                <a:ext uri="{FF2B5EF4-FFF2-40B4-BE49-F238E27FC236}">
                  <a16:creationId xmlns:a16="http://schemas.microsoft.com/office/drawing/2014/main" id="{E9301895-D4D4-4DFA-B9AF-8A2098CDAB2A}"/>
                </a:ext>
              </a:extLst>
            </p:cNvPr>
            <p:cNvCxnSpPr/>
            <p:nvPr/>
          </p:nvCxnSpPr>
          <p:spPr>
            <a:xfrm>
              <a:off x="4665572" y="2537160"/>
              <a:ext cx="3907831" cy="434488"/>
            </a:xfrm>
            <a:prstGeom prst="curvedConnector3">
              <a:avLst>
                <a:gd name="adj1" fmla="val 79574"/>
              </a:avLst>
            </a:prstGeom>
            <a:ln w="19050"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927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repeatCount="7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625 L 0.20664 -0.0083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1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2" grpId="0"/>
      <p:bldP spid="153" grpId="0"/>
      <p:bldP spid="273" grpId="0"/>
      <p:bldP spid="274" grpId="0"/>
      <p:bldP spid="276" grpId="0" animBg="1"/>
      <p:bldP spid="101" grpId="0" animBg="1"/>
      <p:bldP spid="117" grpId="0" animBg="1"/>
      <p:bldP spid="94" grpId="0" animBg="1"/>
      <p:bldP spid="110" grpId="0" animBg="1"/>
      <p:bldP spid="120" grpId="0" animBg="1"/>
      <p:bldP spid="95" grpId="0" animBg="1"/>
      <p:bldP spid="111" grpId="0" animBg="1"/>
      <p:bldP spid="121" grpId="0" animBg="1"/>
      <p:bldP spid="96" grpId="0" animBg="1"/>
      <p:bldP spid="112" grpId="0" animBg="1"/>
      <p:bldP spid="122" grpId="0" animBg="1"/>
      <p:bldP spid="97" grpId="0" animBg="1"/>
      <p:bldP spid="113" grpId="0" animBg="1"/>
      <p:bldP spid="123" grpId="0" animBg="1"/>
      <p:bldP spid="98" grpId="0" animBg="1"/>
      <p:bldP spid="114" grpId="0" animBg="1"/>
      <p:bldP spid="124" grpId="0" animBg="1"/>
      <p:bldP spid="99" grpId="0" animBg="1"/>
      <p:bldP spid="115" grpId="0" animBg="1"/>
      <p:bldP spid="125" grpId="0" animBg="1"/>
      <p:bldP spid="100" grpId="0" animBg="1"/>
      <p:bldP spid="116" grpId="0" animBg="1"/>
      <p:bldP spid="126" grpId="0" animBg="1"/>
      <p:bldP spid="1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Key Limitations in Live Video Delivery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5" name="구름 4"/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직선 화살표 연결선 18"/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구부러진 연결선 20"/>
          <p:cNvCxnSpPr>
            <a:stCxn id="6" idx="3"/>
            <a:endCxn id="17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1"/>
          <p:cNvCxnSpPr>
            <a:stCxn id="6" idx="3"/>
            <a:endCxn id="18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2"/>
          <p:cNvCxnSpPr>
            <a:stCxn id="6" idx="3"/>
            <a:endCxn id="7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7820" y="2050575"/>
            <a:ext cx="141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구부러진 연결선 24"/>
          <p:cNvCxnSpPr>
            <a:stCxn id="17" idx="3"/>
            <a:endCxn id="12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구부러진 연결선 25"/>
          <p:cNvCxnSpPr>
            <a:stCxn id="7" idx="3"/>
            <a:endCxn id="39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구부러진 연결선 26"/>
          <p:cNvCxnSpPr>
            <a:stCxn id="7" idx="3"/>
            <a:endCxn id="11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86471" y="4644855"/>
            <a:ext cx="8457273" cy="16090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The live stream quality is fundamentally constrained by:</a:t>
            </a:r>
          </a:p>
          <a:p>
            <a:pPr marL="971550" lvl="1" indent="-514350">
              <a:lnSpc>
                <a:spcPct val="120000"/>
              </a:lnSpc>
              <a:buAutoNum type="arabicParenR"/>
            </a:pPr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streamer’s uplink bandwidth</a:t>
            </a:r>
          </a:p>
          <a:p>
            <a:pPr marL="971550" lvl="1" indent="-514350">
              <a:lnSpc>
                <a:spcPct val="120000"/>
              </a:lnSpc>
              <a:buAutoNum type="arabicParenR"/>
            </a:pPr>
            <a:r>
              <a:rPr lang="en-US" altLang="ko-K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streamer’s computational capacity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0242" y="3521315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구부러진 연결선 28"/>
          <p:cNvCxnSpPr>
            <a:endCxn id="28" idx="1"/>
          </p:cNvCxnSpPr>
          <p:nvPr/>
        </p:nvCxnSpPr>
        <p:spPr>
          <a:xfrm rot="10800000" flipV="1">
            <a:off x="380242" y="2511388"/>
            <a:ext cx="424888" cy="1425425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그림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구름 37"/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92B533A-86C1-4D8B-9FB6-B3D93FEC46A3}"/>
              </a:ext>
            </a:extLst>
          </p:cNvPr>
          <p:cNvGrpSpPr/>
          <p:nvPr/>
        </p:nvGrpSpPr>
        <p:grpSpPr>
          <a:xfrm>
            <a:off x="1594209" y="2268080"/>
            <a:ext cx="10527464" cy="2048679"/>
            <a:chOff x="1594209" y="2268080"/>
            <a:chExt cx="10527464" cy="2048679"/>
          </a:xfrm>
        </p:grpSpPr>
        <p:sp>
          <p:nvSpPr>
            <p:cNvPr id="41" name="내용 개체 틀 2">
              <a:extLst>
                <a:ext uri="{FF2B5EF4-FFF2-40B4-BE49-F238E27FC236}">
                  <a16:creationId xmlns:a16="http://schemas.microsoft.com/office/drawing/2014/main" id="{7B549C20-D09B-4C7D-8CF5-C37DE59B685C}"/>
                </a:ext>
              </a:extLst>
            </p:cNvPr>
            <p:cNvSpPr txBox="1">
              <a:spLocks/>
            </p:cNvSpPr>
            <p:nvPr/>
          </p:nvSpPr>
          <p:spPr>
            <a:xfrm>
              <a:off x="9677506" y="2409605"/>
              <a:ext cx="2444167" cy="51733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sz="3200" b="1" dirty="0">
                  <a:solidFill>
                    <a:srgbClr val="FF0000"/>
                  </a:solidFill>
                  <a:latin typeface="Calibri"/>
                </a:rPr>
                <a:t>Low Quality </a:t>
              </a:r>
            </a:p>
          </p:txBody>
        </p:sp>
        <p:sp>
          <p:nvSpPr>
            <p:cNvPr id="42" name="오른쪽 화살표 31">
              <a:extLst>
                <a:ext uri="{FF2B5EF4-FFF2-40B4-BE49-F238E27FC236}">
                  <a16:creationId xmlns:a16="http://schemas.microsoft.com/office/drawing/2014/main" id="{E9A5AC19-64B1-4BFC-8C69-9D63FC02779D}"/>
                </a:ext>
              </a:extLst>
            </p:cNvPr>
            <p:cNvSpPr/>
            <p:nvPr/>
          </p:nvSpPr>
          <p:spPr>
            <a:xfrm rot="5400000">
              <a:off x="9199773" y="2583748"/>
              <a:ext cx="846999" cy="215664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62D8AD9D-6E77-4B54-89F8-004DF4750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94209" y="2685984"/>
              <a:ext cx="594453" cy="39060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B17D30B-89F7-4E2B-ABA4-085DEB5BFED3}"/>
                </a:ext>
              </a:extLst>
            </p:cNvPr>
            <p:cNvSpPr txBox="1"/>
            <p:nvPr/>
          </p:nvSpPr>
          <p:spPr>
            <a:xfrm>
              <a:off x="2126497" y="2633233"/>
              <a:ext cx="16530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&lt; 1080p, 4K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56F2970-F0CD-46E1-9ED5-EA7D35AAAB4F}"/>
                </a:ext>
              </a:extLst>
            </p:cNvPr>
            <p:cNvSpPr txBox="1"/>
            <p:nvPr/>
          </p:nvSpPr>
          <p:spPr>
            <a:xfrm>
              <a:off x="9288421" y="3855094"/>
              <a:ext cx="2563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10K concurrent </a:t>
              </a:r>
              <a:endParaRPr lang="ko-KR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A67E584-BB3B-4808-A5E6-820EA8A30EC6}"/>
              </a:ext>
            </a:extLst>
          </p:cNvPr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구름 124"/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0242" y="3521315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Key Limitations in Live Video Delivery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5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3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직선 화살표 연결선 18"/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구부러진 연결선 20"/>
          <p:cNvCxnSpPr>
            <a:stCxn id="6" idx="3"/>
            <a:endCxn id="17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1"/>
          <p:cNvCxnSpPr>
            <a:stCxn id="6" idx="3"/>
            <a:endCxn id="18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2"/>
          <p:cNvCxnSpPr>
            <a:stCxn id="6" idx="3"/>
            <a:endCxn id="7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7820" y="2050575"/>
            <a:ext cx="141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구부러진 연결선 24"/>
          <p:cNvCxnSpPr>
            <a:stCxn id="17" idx="3"/>
            <a:endCxn id="144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구부러진 연결선 25"/>
          <p:cNvCxnSpPr>
            <a:stCxn id="7" idx="3"/>
            <a:endCxn id="146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구부러진 연결선 26"/>
          <p:cNvCxnSpPr>
            <a:stCxn id="7" idx="3"/>
            <a:endCxn id="143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구름 30"/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cxnSp>
        <p:nvCxnSpPr>
          <p:cNvPr id="36" name="구부러진 연결선 35"/>
          <p:cNvCxnSpPr>
            <a:stCxn id="9" idx="1"/>
            <a:endCxn id="33" idx="1"/>
          </p:cNvCxnSpPr>
          <p:nvPr/>
        </p:nvCxnSpPr>
        <p:spPr>
          <a:xfrm rot="10800000" flipV="1">
            <a:off x="380242" y="2511388"/>
            <a:ext cx="424888" cy="1425425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EFC5B14-E23A-4507-A10D-45EE7087C145}"/>
              </a:ext>
            </a:extLst>
          </p:cNvPr>
          <p:cNvGrpSpPr/>
          <p:nvPr/>
        </p:nvGrpSpPr>
        <p:grpSpPr>
          <a:xfrm>
            <a:off x="2700238" y="3601852"/>
            <a:ext cx="3437751" cy="2572092"/>
            <a:chOff x="2700238" y="3601852"/>
            <a:chExt cx="3437751" cy="2572092"/>
          </a:xfrm>
        </p:grpSpPr>
        <p:sp>
          <p:nvSpPr>
            <p:cNvPr id="76" name="아래쪽 화살표 75"/>
            <p:cNvSpPr/>
            <p:nvPr/>
          </p:nvSpPr>
          <p:spPr bwMode="auto">
            <a:xfrm>
              <a:off x="3502382" y="3601852"/>
              <a:ext cx="732247" cy="360347"/>
            </a:xfrm>
            <a:prstGeom prst="downArrow">
              <a:avLst>
                <a:gd name="adj1" fmla="val 50000"/>
                <a:gd name="adj2" fmla="val 3858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508661" y="4031683"/>
              <a:ext cx="1451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Transcode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3A89D48B-1354-4078-8231-9634551469B6}"/>
                </a:ext>
              </a:extLst>
            </p:cNvPr>
            <p:cNvGrpSpPr/>
            <p:nvPr/>
          </p:nvGrpSpPr>
          <p:grpSpPr>
            <a:xfrm>
              <a:off x="2700238" y="4470888"/>
              <a:ext cx="3437751" cy="1703056"/>
              <a:chOff x="2700238" y="4470888"/>
              <a:chExt cx="3437751" cy="1703056"/>
            </a:xfrm>
          </p:grpSpPr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DC9E2D5C-0499-4C07-ABB2-233D7EEDCDAB}"/>
                  </a:ext>
                </a:extLst>
              </p:cNvPr>
              <p:cNvGrpSpPr/>
              <p:nvPr/>
            </p:nvGrpSpPr>
            <p:grpSpPr>
              <a:xfrm>
                <a:off x="3884361" y="5117006"/>
                <a:ext cx="1195448" cy="330084"/>
                <a:chOff x="3884361" y="5117006"/>
                <a:chExt cx="1195448" cy="330084"/>
              </a:xfrm>
            </p:grpSpPr>
            <p:sp>
              <p:nvSpPr>
                <p:cNvPr id="44" name="직사각형 43"/>
                <p:cNvSpPr/>
                <p:nvPr/>
              </p:nvSpPr>
              <p:spPr>
                <a:xfrm>
                  <a:off x="4193018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직사각형 44"/>
                <p:cNvSpPr/>
                <p:nvPr/>
              </p:nvSpPr>
              <p:spPr>
                <a:xfrm>
                  <a:off x="4342757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직사각형 45"/>
                <p:cNvSpPr/>
                <p:nvPr/>
              </p:nvSpPr>
              <p:spPr>
                <a:xfrm>
                  <a:off x="4650791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직사각형 46"/>
                <p:cNvSpPr/>
                <p:nvPr/>
              </p:nvSpPr>
              <p:spPr>
                <a:xfrm>
                  <a:off x="4500217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직사각형 47"/>
                <p:cNvSpPr/>
                <p:nvPr/>
              </p:nvSpPr>
              <p:spPr>
                <a:xfrm>
                  <a:off x="4808815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직사각형 48"/>
                <p:cNvSpPr/>
                <p:nvPr/>
              </p:nvSpPr>
              <p:spPr>
                <a:xfrm>
                  <a:off x="4966839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 dirty="0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직사각형 49"/>
                <p:cNvSpPr/>
                <p:nvPr/>
              </p:nvSpPr>
              <p:spPr>
                <a:xfrm>
                  <a:off x="4038777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직사각형 50"/>
                <p:cNvSpPr/>
                <p:nvPr/>
              </p:nvSpPr>
              <p:spPr>
                <a:xfrm>
                  <a:off x="3884361" y="5117006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 rot="10800000" flipV="1">
                <a:off x="2935995" y="5018619"/>
                <a:ext cx="8386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1080p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3" name="직선 화살표 연결선 52"/>
              <p:cNvCxnSpPr/>
              <p:nvPr/>
            </p:nvCxnSpPr>
            <p:spPr bwMode="auto">
              <a:xfrm flipV="1">
                <a:off x="3803163" y="4951514"/>
                <a:ext cx="0" cy="97075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54" name="TextBox 53"/>
              <p:cNvSpPr txBox="1"/>
              <p:nvPr/>
            </p:nvSpPr>
            <p:spPr>
              <a:xfrm rot="10800000" flipV="1">
                <a:off x="3222037" y="4535546"/>
                <a:ext cx="10839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Quality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5" name="직선 화살표 연결선 54"/>
              <p:cNvCxnSpPr/>
              <p:nvPr/>
            </p:nvCxnSpPr>
            <p:spPr bwMode="auto">
              <a:xfrm>
                <a:off x="3791978" y="5930523"/>
                <a:ext cx="1416478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56" name="TextBox 55"/>
              <p:cNvSpPr txBox="1"/>
              <p:nvPr/>
            </p:nvSpPr>
            <p:spPr>
              <a:xfrm rot="10800000" flipV="1">
                <a:off x="5192295" y="5654908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4193018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4342757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직사각형 58"/>
              <p:cNvSpPr/>
              <p:nvPr/>
            </p:nvSpPr>
            <p:spPr>
              <a:xfrm>
                <a:off x="4650791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직사각형 59"/>
              <p:cNvSpPr/>
              <p:nvPr/>
            </p:nvSpPr>
            <p:spPr>
              <a:xfrm>
                <a:off x="4500217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4808815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4966839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4042444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3885832" y="5493905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rot="10800000" flipV="1">
                <a:off x="2996660" y="5323592"/>
                <a:ext cx="7088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720p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4193018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4342757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직사각형 67"/>
              <p:cNvSpPr/>
              <p:nvPr/>
            </p:nvSpPr>
            <p:spPr>
              <a:xfrm>
                <a:off x="4650791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4500217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4808815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직사각형 70"/>
              <p:cNvSpPr/>
              <p:nvPr/>
            </p:nvSpPr>
            <p:spPr>
              <a:xfrm>
                <a:off x="4966839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직사각형 71"/>
              <p:cNvSpPr/>
              <p:nvPr/>
            </p:nvSpPr>
            <p:spPr>
              <a:xfrm>
                <a:off x="4043279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3880898" y="5751636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 rot="10800000" flipV="1">
                <a:off x="2998994" y="5606595"/>
                <a:ext cx="7088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altLang="ko-K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360p</a:t>
                </a:r>
                <a:endParaRPr lang="ko-KR" alt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모서리가 둥근 직사각형 74"/>
              <p:cNvSpPr/>
              <p:nvPr/>
            </p:nvSpPr>
            <p:spPr bwMode="auto">
              <a:xfrm>
                <a:off x="2700238" y="4470888"/>
                <a:ext cx="3437751" cy="1703056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pic>
            <p:nvPicPr>
              <p:cNvPr id="127" name="그림 126"/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4012" y="5028768"/>
                <a:ext cx="1399976" cy="469354"/>
              </a:xfrm>
              <a:prstGeom prst="rect">
                <a:avLst/>
              </a:prstGeom>
            </p:spPr>
          </p:pic>
        </p:grpSp>
      </p:grpSp>
      <p:pic>
        <p:nvPicPr>
          <p:cNvPr id="131" name="그림 1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4209" y="2685984"/>
            <a:ext cx="594453" cy="390601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2126497" y="2633233"/>
            <a:ext cx="1653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&lt; 1080p, 4K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" name="그림 1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144" name="그림 14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5" name="TextBox 144"/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그림 1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0F47607A-03F8-4248-95F7-E3ED4E5A9EC1}"/>
              </a:ext>
            </a:extLst>
          </p:cNvPr>
          <p:cNvGrpSpPr/>
          <p:nvPr/>
        </p:nvGrpSpPr>
        <p:grpSpPr>
          <a:xfrm>
            <a:off x="9795939" y="5097398"/>
            <a:ext cx="112970" cy="744658"/>
            <a:chOff x="9875688" y="4699105"/>
            <a:chExt cx="112970" cy="744658"/>
          </a:xfrm>
        </p:grpSpPr>
        <p:sp>
          <p:nvSpPr>
            <p:cNvPr id="130" name="직사각형 129">
              <a:extLst>
                <a:ext uri="{FF2B5EF4-FFF2-40B4-BE49-F238E27FC236}">
                  <a16:creationId xmlns:a16="http://schemas.microsoft.com/office/drawing/2014/main" id="{5C268BCE-6571-4304-995E-6E3877D425E8}"/>
                </a:ext>
              </a:extLst>
            </p:cNvPr>
            <p:cNvSpPr/>
            <p:nvPr/>
          </p:nvSpPr>
          <p:spPr>
            <a:xfrm>
              <a:off x="9875688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3" name="직사각형 132">
              <a:extLst>
                <a:ext uri="{FF2B5EF4-FFF2-40B4-BE49-F238E27FC236}">
                  <a16:creationId xmlns:a16="http://schemas.microsoft.com/office/drawing/2014/main" id="{D8C4821B-D0D5-4A11-9D7D-E8CF80323A47}"/>
                </a:ext>
              </a:extLst>
            </p:cNvPr>
            <p:cNvSpPr/>
            <p:nvPr/>
          </p:nvSpPr>
          <p:spPr>
            <a:xfrm>
              <a:off x="9875688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4" name="직사각형 133">
              <a:extLst>
                <a:ext uri="{FF2B5EF4-FFF2-40B4-BE49-F238E27FC236}">
                  <a16:creationId xmlns:a16="http://schemas.microsoft.com/office/drawing/2014/main" id="{34DE3CB0-31B1-4363-8068-7551C451EDDC}"/>
                </a:ext>
              </a:extLst>
            </p:cNvPr>
            <p:cNvSpPr/>
            <p:nvPr/>
          </p:nvSpPr>
          <p:spPr>
            <a:xfrm>
              <a:off x="9875688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35" name="그룹 134">
            <a:extLst>
              <a:ext uri="{FF2B5EF4-FFF2-40B4-BE49-F238E27FC236}">
                <a16:creationId xmlns:a16="http://schemas.microsoft.com/office/drawing/2014/main" id="{C7181ABD-C2BA-415D-BCDB-1F0D2EEF8A48}"/>
              </a:ext>
            </a:extLst>
          </p:cNvPr>
          <p:cNvGrpSpPr/>
          <p:nvPr/>
        </p:nvGrpSpPr>
        <p:grpSpPr>
          <a:xfrm>
            <a:off x="9945678" y="5097398"/>
            <a:ext cx="125670" cy="744658"/>
            <a:chOff x="10025427" y="4699105"/>
            <a:chExt cx="125670" cy="744658"/>
          </a:xfrm>
        </p:grpSpPr>
        <p:sp>
          <p:nvSpPr>
            <p:cNvPr id="136" name="직사각형 135">
              <a:extLst>
                <a:ext uri="{FF2B5EF4-FFF2-40B4-BE49-F238E27FC236}">
                  <a16:creationId xmlns:a16="http://schemas.microsoft.com/office/drawing/2014/main" id="{AA5431FB-8349-460C-A68A-95E6A3FDEC0D}"/>
                </a:ext>
              </a:extLst>
            </p:cNvPr>
            <p:cNvSpPr/>
            <p:nvPr/>
          </p:nvSpPr>
          <p:spPr>
            <a:xfrm>
              <a:off x="1002542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7" name="직사각형 136">
              <a:extLst>
                <a:ext uri="{FF2B5EF4-FFF2-40B4-BE49-F238E27FC236}">
                  <a16:creationId xmlns:a16="http://schemas.microsoft.com/office/drawing/2014/main" id="{F5142A8A-EFDC-487E-B2B1-2EDC9CB08C6D}"/>
                </a:ext>
              </a:extLst>
            </p:cNvPr>
            <p:cNvSpPr/>
            <p:nvPr/>
          </p:nvSpPr>
          <p:spPr>
            <a:xfrm>
              <a:off x="1003812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38" name="직사각형 137">
              <a:extLst>
                <a:ext uri="{FF2B5EF4-FFF2-40B4-BE49-F238E27FC236}">
                  <a16:creationId xmlns:a16="http://schemas.microsoft.com/office/drawing/2014/main" id="{EBB5F03B-1FB6-4A42-8DF3-C435B5D85A90}"/>
                </a:ext>
              </a:extLst>
            </p:cNvPr>
            <p:cNvSpPr/>
            <p:nvPr/>
          </p:nvSpPr>
          <p:spPr>
            <a:xfrm>
              <a:off x="10038127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39" name="그룹 138">
            <a:extLst>
              <a:ext uri="{FF2B5EF4-FFF2-40B4-BE49-F238E27FC236}">
                <a16:creationId xmlns:a16="http://schemas.microsoft.com/office/drawing/2014/main" id="{861B2F2E-3FA7-4F3A-956E-38B3F8804EC0}"/>
              </a:ext>
            </a:extLst>
          </p:cNvPr>
          <p:cNvGrpSpPr/>
          <p:nvPr/>
        </p:nvGrpSpPr>
        <p:grpSpPr>
          <a:xfrm>
            <a:off x="10253712" y="5097398"/>
            <a:ext cx="112970" cy="744658"/>
            <a:chOff x="10333461" y="4699105"/>
            <a:chExt cx="112970" cy="744658"/>
          </a:xfrm>
        </p:grpSpPr>
        <p:sp>
          <p:nvSpPr>
            <p:cNvPr id="140" name="직사각형 139">
              <a:extLst>
                <a:ext uri="{FF2B5EF4-FFF2-40B4-BE49-F238E27FC236}">
                  <a16:creationId xmlns:a16="http://schemas.microsoft.com/office/drawing/2014/main" id="{672E216D-EEF2-4A9A-AD96-59B593B6010E}"/>
                </a:ext>
              </a:extLst>
            </p:cNvPr>
            <p:cNvSpPr/>
            <p:nvPr/>
          </p:nvSpPr>
          <p:spPr>
            <a:xfrm>
              <a:off x="10333461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41" name="직사각형 140">
              <a:extLst>
                <a:ext uri="{FF2B5EF4-FFF2-40B4-BE49-F238E27FC236}">
                  <a16:creationId xmlns:a16="http://schemas.microsoft.com/office/drawing/2014/main" id="{2234549F-13BD-44EA-8A5D-3B9820D2074D}"/>
                </a:ext>
              </a:extLst>
            </p:cNvPr>
            <p:cNvSpPr/>
            <p:nvPr/>
          </p:nvSpPr>
          <p:spPr>
            <a:xfrm>
              <a:off x="10333461" y="4699105"/>
              <a:ext cx="112970" cy="3300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42" name="직사각형 141">
              <a:extLst>
                <a:ext uri="{FF2B5EF4-FFF2-40B4-BE49-F238E27FC236}">
                  <a16:creationId xmlns:a16="http://schemas.microsoft.com/office/drawing/2014/main" id="{DF648D26-D261-489B-806B-784C677360EC}"/>
                </a:ext>
              </a:extLst>
            </p:cNvPr>
            <p:cNvSpPr/>
            <p:nvPr/>
          </p:nvSpPr>
          <p:spPr>
            <a:xfrm>
              <a:off x="10333461" y="5076004"/>
              <a:ext cx="112970" cy="220056"/>
            </a:xfrm>
            <a:prstGeom prst="rect">
              <a:avLst/>
            </a:prstGeom>
            <a:solidFill>
              <a:srgbClr val="8FAADC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47" name="그룹 146">
            <a:extLst>
              <a:ext uri="{FF2B5EF4-FFF2-40B4-BE49-F238E27FC236}">
                <a16:creationId xmlns:a16="http://schemas.microsoft.com/office/drawing/2014/main" id="{7D3CFE54-2B29-4D59-95D2-4BAE9642DD91}"/>
              </a:ext>
            </a:extLst>
          </p:cNvPr>
          <p:cNvGrpSpPr/>
          <p:nvPr/>
        </p:nvGrpSpPr>
        <p:grpSpPr>
          <a:xfrm>
            <a:off x="10103138" y="5097398"/>
            <a:ext cx="112970" cy="744658"/>
            <a:chOff x="10182887" y="4699105"/>
            <a:chExt cx="112970" cy="744658"/>
          </a:xfrm>
        </p:grpSpPr>
        <p:sp>
          <p:nvSpPr>
            <p:cNvPr id="148" name="직사각형 147">
              <a:extLst>
                <a:ext uri="{FF2B5EF4-FFF2-40B4-BE49-F238E27FC236}">
                  <a16:creationId xmlns:a16="http://schemas.microsoft.com/office/drawing/2014/main" id="{3BC9E9DF-DBA3-4180-9E35-26A2F91E1E2D}"/>
                </a:ext>
              </a:extLst>
            </p:cNvPr>
            <p:cNvSpPr/>
            <p:nvPr/>
          </p:nvSpPr>
          <p:spPr>
            <a:xfrm>
              <a:off x="10182887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49" name="직사각형 148">
              <a:extLst>
                <a:ext uri="{FF2B5EF4-FFF2-40B4-BE49-F238E27FC236}">
                  <a16:creationId xmlns:a16="http://schemas.microsoft.com/office/drawing/2014/main" id="{3BE957A7-64FD-43BE-B631-E787EB962701}"/>
                </a:ext>
              </a:extLst>
            </p:cNvPr>
            <p:cNvSpPr/>
            <p:nvPr/>
          </p:nvSpPr>
          <p:spPr>
            <a:xfrm>
              <a:off x="10182887" y="4699105"/>
              <a:ext cx="112970" cy="3300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0" name="직사각형 149">
              <a:extLst>
                <a:ext uri="{FF2B5EF4-FFF2-40B4-BE49-F238E27FC236}">
                  <a16:creationId xmlns:a16="http://schemas.microsoft.com/office/drawing/2014/main" id="{23A89749-780D-4F9A-9B83-A66B6071851F}"/>
                </a:ext>
              </a:extLst>
            </p:cNvPr>
            <p:cNvSpPr/>
            <p:nvPr/>
          </p:nvSpPr>
          <p:spPr>
            <a:xfrm>
              <a:off x="10182887" y="5076004"/>
              <a:ext cx="112970" cy="220056"/>
            </a:xfrm>
            <a:prstGeom prst="rect">
              <a:avLst/>
            </a:prstGeom>
            <a:solidFill>
              <a:srgbClr val="8FAADC"/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788F9B9E-F757-40C9-9225-1FCB62EBF64C}"/>
              </a:ext>
            </a:extLst>
          </p:cNvPr>
          <p:cNvGrpSpPr/>
          <p:nvPr/>
        </p:nvGrpSpPr>
        <p:grpSpPr>
          <a:xfrm>
            <a:off x="10411736" y="5097398"/>
            <a:ext cx="112970" cy="744658"/>
            <a:chOff x="10491485" y="4699105"/>
            <a:chExt cx="112970" cy="744658"/>
          </a:xfrm>
        </p:grpSpPr>
        <p:sp>
          <p:nvSpPr>
            <p:cNvPr id="152" name="직사각형 151">
              <a:extLst>
                <a:ext uri="{FF2B5EF4-FFF2-40B4-BE49-F238E27FC236}">
                  <a16:creationId xmlns:a16="http://schemas.microsoft.com/office/drawing/2014/main" id="{0BDAE9D3-03E2-4065-A44D-6DAE851FA698}"/>
                </a:ext>
              </a:extLst>
            </p:cNvPr>
            <p:cNvSpPr/>
            <p:nvPr/>
          </p:nvSpPr>
          <p:spPr>
            <a:xfrm>
              <a:off x="10491485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3" name="직사각형 152">
              <a:extLst>
                <a:ext uri="{FF2B5EF4-FFF2-40B4-BE49-F238E27FC236}">
                  <a16:creationId xmlns:a16="http://schemas.microsoft.com/office/drawing/2014/main" id="{0D117709-C71A-4B81-92DE-49B18C1D95C3}"/>
                </a:ext>
              </a:extLst>
            </p:cNvPr>
            <p:cNvSpPr/>
            <p:nvPr/>
          </p:nvSpPr>
          <p:spPr>
            <a:xfrm>
              <a:off x="10491485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4" name="직사각형 153">
              <a:extLst>
                <a:ext uri="{FF2B5EF4-FFF2-40B4-BE49-F238E27FC236}">
                  <a16:creationId xmlns:a16="http://schemas.microsoft.com/office/drawing/2014/main" id="{14527157-F4C7-4F6C-AE3A-178B139B2F59}"/>
                </a:ext>
              </a:extLst>
            </p:cNvPr>
            <p:cNvSpPr/>
            <p:nvPr/>
          </p:nvSpPr>
          <p:spPr>
            <a:xfrm>
              <a:off x="10491485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5" name="그룹 154">
            <a:extLst>
              <a:ext uri="{FF2B5EF4-FFF2-40B4-BE49-F238E27FC236}">
                <a16:creationId xmlns:a16="http://schemas.microsoft.com/office/drawing/2014/main" id="{60E3B60B-43B5-42DB-88F7-74E82C00EF51}"/>
              </a:ext>
            </a:extLst>
          </p:cNvPr>
          <p:cNvGrpSpPr/>
          <p:nvPr/>
        </p:nvGrpSpPr>
        <p:grpSpPr>
          <a:xfrm>
            <a:off x="10569760" y="5097398"/>
            <a:ext cx="112970" cy="744658"/>
            <a:chOff x="10649509" y="4699105"/>
            <a:chExt cx="112970" cy="744658"/>
          </a:xfrm>
        </p:grpSpPr>
        <p:sp>
          <p:nvSpPr>
            <p:cNvPr id="156" name="직사각형 155">
              <a:extLst>
                <a:ext uri="{FF2B5EF4-FFF2-40B4-BE49-F238E27FC236}">
                  <a16:creationId xmlns:a16="http://schemas.microsoft.com/office/drawing/2014/main" id="{C23C50A3-D826-46F1-8D6B-A506E3732F57}"/>
                </a:ext>
              </a:extLst>
            </p:cNvPr>
            <p:cNvSpPr/>
            <p:nvPr/>
          </p:nvSpPr>
          <p:spPr>
            <a:xfrm>
              <a:off x="10649509" y="533373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7" name="직사각형 156">
              <a:extLst>
                <a:ext uri="{FF2B5EF4-FFF2-40B4-BE49-F238E27FC236}">
                  <a16:creationId xmlns:a16="http://schemas.microsoft.com/office/drawing/2014/main" id="{8E16CAF7-898B-4AF5-A6F9-E6EEA6F071AF}"/>
                </a:ext>
              </a:extLst>
            </p:cNvPr>
            <p:cNvSpPr/>
            <p:nvPr/>
          </p:nvSpPr>
          <p:spPr>
            <a:xfrm>
              <a:off x="10649509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58" name="직사각형 157">
              <a:extLst>
                <a:ext uri="{FF2B5EF4-FFF2-40B4-BE49-F238E27FC236}">
                  <a16:creationId xmlns:a16="http://schemas.microsoft.com/office/drawing/2014/main" id="{9A28FDAC-7769-42C6-A675-32C230B8103C}"/>
                </a:ext>
              </a:extLst>
            </p:cNvPr>
            <p:cNvSpPr/>
            <p:nvPr/>
          </p:nvSpPr>
          <p:spPr>
            <a:xfrm>
              <a:off x="10649509" y="507600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59" name="그룹 158">
            <a:extLst>
              <a:ext uri="{FF2B5EF4-FFF2-40B4-BE49-F238E27FC236}">
                <a16:creationId xmlns:a16="http://schemas.microsoft.com/office/drawing/2014/main" id="{272A0267-87FD-440E-9A82-1950127498FB}"/>
              </a:ext>
            </a:extLst>
          </p:cNvPr>
          <p:cNvGrpSpPr/>
          <p:nvPr/>
        </p:nvGrpSpPr>
        <p:grpSpPr>
          <a:xfrm>
            <a:off x="9641698" y="5097398"/>
            <a:ext cx="117472" cy="744658"/>
            <a:chOff x="9721447" y="4699105"/>
            <a:chExt cx="117472" cy="744658"/>
          </a:xfrm>
        </p:grpSpPr>
        <p:sp>
          <p:nvSpPr>
            <p:cNvPr id="160" name="직사각형 159">
              <a:extLst>
                <a:ext uri="{FF2B5EF4-FFF2-40B4-BE49-F238E27FC236}">
                  <a16:creationId xmlns:a16="http://schemas.microsoft.com/office/drawing/2014/main" id="{828547D2-C567-4B41-87A8-7C6E1085B22F}"/>
                </a:ext>
              </a:extLst>
            </p:cNvPr>
            <p:cNvSpPr/>
            <p:nvPr/>
          </p:nvSpPr>
          <p:spPr>
            <a:xfrm>
              <a:off x="9721447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1" name="직사각형 160">
              <a:extLst>
                <a:ext uri="{FF2B5EF4-FFF2-40B4-BE49-F238E27FC236}">
                  <a16:creationId xmlns:a16="http://schemas.microsoft.com/office/drawing/2014/main" id="{ED641CD7-A3C2-42CF-9B9A-E8309716CD61}"/>
                </a:ext>
              </a:extLst>
            </p:cNvPr>
            <p:cNvSpPr/>
            <p:nvPr/>
          </p:nvSpPr>
          <p:spPr>
            <a:xfrm>
              <a:off x="9725114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2" name="직사각형 161">
              <a:extLst>
                <a:ext uri="{FF2B5EF4-FFF2-40B4-BE49-F238E27FC236}">
                  <a16:creationId xmlns:a16="http://schemas.microsoft.com/office/drawing/2014/main" id="{B83D634C-80E8-42AB-88C0-8223DC43967C}"/>
                </a:ext>
              </a:extLst>
            </p:cNvPr>
            <p:cNvSpPr/>
            <p:nvPr/>
          </p:nvSpPr>
          <p:spPr>
            <a:xfrm>
              <a:off x="9725949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grpSp>
        <p:nvGrpSpPr>
          <p:cNvPr id="163" name="그룹 162">
            <a:extLst>
              <a:ext uri="{FF2B5EF4-FFF2-40B4-BE49-F238E27FC236}">
                <a16:creationId xmlns:a16="http://schemas.microsoft.com/office/drawing/2014/main" id="{EF909E1F-750F-4D7A-B946-7A0B9862FE42}"/>
              </a:ext>
            </a:extLst>
          </p:cNvPr>
          <p:cNvGrpSpPr/>
          <p:nvPr/>
        </p:nvGrpSpPr>
        <p:grpSpPr>
          <a:xfrm>
            <a:off x="9487282" y="5097398"/>
            <a:ext cx="122207" cy="744658"/>
            <a:chOff x="9567031" y="4699105"/>
            <a:chExt cx="122207" cy="744658"/>
          </a:xfrm>
        </p:grpSpPr>
        <p:sp>
          <p:nvSpPr>
            <p:cNvPr id="164" name="직사각형 163">
              <a:extLst>
                <a:ext uri="{FF2B5EF4-FFF2-40B4-BE49-F238E27FC236}">
                  <a16:creationId xmlns:a16="http://schemas.microsoft.com/office/drawing/2014/main" id="{95281B81-3C9A-40BB-B3BE-DFB393E278DF}"/>
                </a:ext>
              </a:extLst>
            </p:cNvPr>
            <p:cNvSpPr/>
            <p:nvPr/>
          </p:nvSpPr>
          <p:spPr>
            <a:xfrm>
              <a:off x="9567031" y="469910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5" name="직사각형 164">
              <a:extLst>
                <a:ext uri="{FF2B5EF4-FFF2-40B4-BE49-F238E27FC236}">
                  <a16:creationId xmlns:a16="http://schemas.microsoft.com/office/drawing/2014/main" id="{A27112ED-71BD-445E-A955-AE1BB222E05E}"/>
                </a:ext>
              </a:extLst>
            </p:cNvPr>
            <p:cNvSpPr/>
            <p:nvPr/>
          </p:nvSpPr>
          <p:spPr>
            <a:xfrm>
              <a:off x="9568502" y="507600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66" name="직사각형 165">
              <a:extLst>
                <a:ext uri="{FF2B5EF4-FFF2-40B4-BE49-F238E27FC236}">
                  <a16:creationId xmlns:a16="http://schemas.microsoft.com/office/drawing/2014/main" id="{AF97C943-0138-48E5-8415-3D865274D524}"/>
                </a:ext>
              </a:extLst>
            </p:cNvPr>
            <p:cNvSpPr/>
            <p:nvPr/>
          </p:nvSpPr>
          <p:spPr>
            <a:xfrm>
              <a:off x="9576268" y="533373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167" name="자유형 149">
            <a:extLst>
              <a:ext uri="{FF2B5EF4-FFF2-40B4-BE49-F238E27FC236}">
                <a16:creationId xmlns:a16="http://schemas.microsoft.com/office/drawing/2014/main" id="{6388886A-6DEC-4B95-A2D4-111B3188D27E}"/>
              </a:ext>
            </a:extLst>
          </p:cNvPr>
          <p:cNvSpPr/>
          <p:nvPr/>
        </p:nvSpPr>
        <p:spPr bwMode="auto">
          <a:xfrm>
            <a:off x="7264571" y="5205720"/>
            <a:ext cx="1222810" cy="629181"/>
          </a:xfrm>
          <a:custGeom>
            <a:avLst/>
            <a:gdLst>
              <a:gd name="connsiteX0" fmla="*/ 0 w 1818751"/>
              <a:gd name="connsiteY0" fmla="*/ 1065125 h 1076062"/>
              <a:gd name="connsiteX1" fmla="*/ 130628 w 1818751"/>
              <a:gd name="connsiteY1" fmla="*/ 1065125 h 1076062"/>
              <a:gd name="connsiteX2" fmla="*/ 190918 w 1818751"/>
              <a:gd name="connsiteY2" fmla="*/ 1045028 h 1076062"/>
              <a:gd name="connsiteX3" fmla="*/ 221063 w 1818751"/>
              <a:gd name="connsiteY3" fmla="*/ 1024931 h 1076062"/>
              <a:gd name="connsiteX4" fmla="*/ 281353 w 1818751"/>
              <a:gd name="connsiteY4" fmla="*/ 1004835 h 1076062"/>
              <a:gd name="connsiteX5" fmla="*/ 341644 w 1818751"/>
              <a:gd name="connsiteY5" fmla="*/ 964641 h 1076062"/>
              <a:gd name="connsiteX6" fmla="*/ 371789 w 1818751"/>
              <a:gd name="connsiteY6" fmla="*/ 934496 h 1076062"/>
              <a:gd name="connsiteX7" fmla="*/ 422030 w 1818751"/>
              <a:gd name="connsiteY7" fmla="*/ 904351 h 1076062"/>
              <a:gd name="connsiteX8" fmla="*/ 452175 w 1818751"/>
              <a:gd name="connsiteY8" fmla="*/ 874206 h 1076062"/>
              <a:gd name="connsiteX9" fmla="*/ 492369 w 1818751"/>
              <a:gd name="connsiteY9" fmla="*/ 854109 h 1076062"/>
              <a:gd name="connsiteX10" fmla="*/ 522514 w 1818751"/>
              <a:gd name="connsiteY10" fmla="*/ 823964 h 1076062"/>
              <a:gd name="connsiteX11" fmla="*/ 592852 w 1818751"/>
              <a:gd name="connsiteY11" fmla="*/ 783771 h 1076062"/>
              <a:gd name="connsiteX12" fmla="*/ 622997 w 1818751"/>
              <a:gd name="connsiteY12" fmla="*/ 763674 h 1076062"/>
              <a:gd name="connsiteX13" fmla="*/ 643094 w 1818751"/>
              <a:gd name="connsiteY13" fmla="*/ 723481 h 1076062"/>
              <a:gd name="connsiteX14" fmla="*/ 713433 w 1818751"/>
              <a:gd name="connsiteY14" fmla="*/ 622997 h 1076062"/>
              <a:gd name="connsiteX15" fmla="*/ 743578 w 1818751"/>
              <a:gd name="connsiteY15" fmla="*/ 592852 h 1076062"/>
              <a:gd name="connsiteX16" fmla="*/ 773723 w 1818751"/>
              <a:gd name="connsiteY16" fmla="*/ 522514 h 1076062"/>
              <a:gd name="connsiteX17" fmla="*/ 813916 w 1818751"/>
              <a:gd name="connsiteY17" fmla="*/ 462224 h 1076062"/>
              <a:gd name="connsiteX18" fmla="*/ 834013 w 1818751"/>
              <a:gd name="connsiteY18" fmla="*/ 432079 h 1076062"/>
              <a:gd name="connsiteX19" fmla="*/ 894303 w 1818751"/>
              <a:gd name="connsiteY19" fmla="*/ 341644 h 1076062"/>
              <a:gd name="connsiteX20" fmla="*/ 914400 w 1818751"/>
              <a:gd name="connsiteY20" fmla="*/ 311498 h 1076062"/>
              <a:gd name="connsiteX21" fmla="*/ 944545 w 1818751"/>
              <a:gd name="connsiteY21" fmla="*/ 281353 h 1076062"/>
              <a:gd name="connsiteX22" fmla="*/ 984738 w 1818751"/>
              <a:gd name="connsiteY22" fmla="*/ 221063 h 1076062"/>
              <a:gd name="connsiteX23" fmla="*/ 1014883 w 1818751"/>
              <a:gd name="connsiteY23" fmla="*/ 190918 h 1076062"/>
              <a:gd name="connsiteX24" fmla="*/ 1034980 w 1818751"/>
              <a:gd name="connsiteY24" fmla="*/ 150725 h 1076062"/>
              <a:gd name="connsiteX25" fmla="*/ 1065125 w 1818751"/>
              <a:gd name="connsiteY25" fmla="*/ 120580 h 1076062"/>
              <a:gd name="connsiteX26" fmla="*/ 1115367 w 1818751"/>
              <a:gd name="connsiteY26" fmla="*/ 60290 h 1076062"/>
              <a:gd name="connsiteX27" fmla="*/ 1135463 w 1818751"/>
              <a:gd name="connsiteY27" fmla="*/ 30145 h 1076062"/>
              <a:gd name="connsiteX28" fmla="*/ 1165608 w 1818751"/>
              <a:gd name="connsiteY28" fmla="*/ 20096 h 1076062"/>
              <a:gd name="connsiteX29" fmla="*/ 1205802 w 1818751"/>
              <a:gd name="connsiteY29" fmla="*/ 0 h 1076062"/>
              <a:gd name="connsiteX30" fmla="*/ 1276140 w 1818751"/>
              <a:gd name="connsiteY30" fmla="*/ 20096 h 1076062"/>
              <a:gd name="connsiteX31" fmla="*/ 1306285 w 1818751"/>
              <a:gd name="connsiteY31" fmla="*/ 30145 h 1076062"/>
              <a:gd name="connsiteX32" fmla="*/ 1356527 w 1818751"/>
              <a:gd name="connsiteY32" fmla="*/ 100483 h 1076062"/>
              <a:gd name="connsiteX33" fmla="*/ 1396720 w 1818751"/>
              <a:gd name="connsiteY33" fmla="*/ 170822 h 1076062"/>
              <a:gd name="connsiteX34" fmla="*/ 1436914 w 1818751"/>
              <a:gd name="connsiteY34" fmla="*/ 231112 h 1076062"/>
              <a:gd name="connsiteX35" fmla="*/ 1477107 w 1818751"/>
              <a:gd name="connsiteY35" fmla="*/ 291402 h 1076062"/>
              <a:gd name="connsiteX36" fmla="*/ 1487156 w 1818751"/>
              <a:gd name="connsiteY36" fmla="*/ 321547 h 1076062"/>
              <a:gd name="connsiteX37" fmla="*/ 1527349 w 1818751"/>
              <a:gd name="connsiteY37" fmla="*/ 381837 h 1076062"/>
              <a:gd name="connsiteX38" fmla="*/ 1557494 w 1818751"/>
              <a:gd name="connsiteY38" fmla="*/ 442127 h 1076062"/>
              <a:gd name="connsiteX39" fmla="*/ 1637881 w 1818751"/>
              <a:gd name="connsiteY39" fmla="*/ 462224 h 1076062"/>
              <a:gd name="connsiteX40" fmla="*/ 1818751 w 1818751"/>
              <a:gd name="connsiteY40" fmla="*/ 472272 h 107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818751" h="1076062">
                <a:moveTo>
                  <a:pt x="0" y="1065125"/>
                </a:moveTo>
                <a:cubicBezTo>
                  <a:pt x="63453" y="1077815"/>
                  <a:pt x="54273" y="1081487"/>
                  <a:pt x="130628" y="1065125"/>
                </a:cubicBezTo>
                <a:cubicBezTo>
                  <a:pt x="151342" y="1060686"/>
                  <a:pt x="173292" y="1056779"/>
                  <a:pt x="190918" y="1045028"/>
                </a:cubicBezTo>
                <a:cubicBezTo>
                  <a:pt x="200966" y="1038329"/>
                  <a:pt x="210027" y="1029836"/>
                  <a:pt x="221063" y="1024931"/>
                </a:cubicBezTo>
                <a:cubicBezTo>
                  <a:pt x="240421" y="1016328"/>
                  <a:pt x="281353" y="1004835"/>
                  <a:pt x="281353" y="1004835"/>
                </a:cubicBezTo>
                <a:cubicBezTo>
                  <a:pt x="301450" y="991437"/>
                  <a:pt x="324565" y="981720"/>
                  <a:pt x="341644" y="964641"/>
                </a:cubicBezTo>
                <a:cubicBezTo>
                  <a:pt x="351692" y="954593"/>
                  <a:pt x="360421" y="943022"/>
                  <a:pt x="371789" y="934496"/>
                </a:cubicBezTo>
                <a:cubicBezTo>
                  <a:pt x="387413" y="922778"/>
                  <a:pt x="406406" y="916069"/>
                  <a:pt x="422030" y="904351"/>
                </a:cubicBezTo>
                <a:cubicBezTo>
                  <a:pt x="433398" y="895825"/>
                  <a:pt x="440611" y="882466"/>
                  <a:pt x="452175" y="874206"/>
                </a:cubicBezTo>
                <a:cubicBezTo>
                  <a:pt x="464364" y="865499"/>
                  <a:pt x="480180" y="862816"/>
                  <a:pt x="492369" y="854109"/>
                </a:cubicBezTo>
                <a:cubicBezTo>
                  <a:pt x="503933" y="845849"/>
                  <a:pt x="511597" y="833061"/>
                  <a:pt x="522514" y="823964"/>
                </a:cubicBezTo>
                <a:cubicBezTo>
                  <a:pt x="549217" y="801712"/>
                  <a:pt x="561586" y="801638"/>
                  <a:pt x="592852" y="783771"/>
                </a:cubicBezTo>
                <a:cubicBezTo>
                  <a:pt x="603337" y="777779"/>
                  <a:pt x="612949" y="770373"/>
                  <a:pt x="622997" y="763674"/>
                </a:cubicBezTo>
                <a:cubicBezTo>
                  <a:pt x="629696" y="750276"/>
                  <a:pt x="635387" y="736325"/>
                  <a:pt x="643094" y="723481"/>
                </a:cubicBezTo>
                <a:cubicBezTo>
                  <a:pt x="654621" y="704270"/>
                  <a:pt x="695115" y="644368"/>
                  <a:pt x="713433" y="622997"/>
                </a:cubicBezTo>
                <a:cubicBezTo>
                  <a:pt x="722681" y="612208"/>
                  <a:pt x="733530" y="602900"/>
                  <a:pt x="743578" y="592852"/>
                </a:cubicBezTo>
                <a:cubicBezTo>
                  <a:pt x="753974" y="561664"/>
                  <a:pt x="755096" y="553558"/>
                  <a:pt x="773723" y="522514"/>
                </a:cubicBezTo>
                <a:cubicBezTo>
                  <a:pt x="786150" y="501803"/>
                  <a:pt x="800518" y="482321"/>
                  <a:pt x="813916" y="462224"/>
                </a:cubicBezTo>
                <a:cubicBezTo>
                  <a:pt x="820615" y="452176"/>
                  <a:pt x="827800" y="442435"/>
                  <a:pt x="834013" y="432079"/>
                </a:cubicBezTo>
                <a:cubicBezTo>
                  <a:pt x="884982" y="347130"/>
                  <a:pt x="841972" y="414908"/>
                  <a:pt x="894303" y="341644"/>
                </a:cubicBezTo>
                <a:cubicBezTo>
                  <a:pt x="901323" y="331817"/>
                  <a:pt x="906669" y="320776"/>
                  <a:pt x="914400" y="311498"/>
                </a:cubicBezTo>
                <a:cubicBezTo>
                  <a:pt x="923497" y="300581"/>
                  <a:pt x="935821" y="292570"/>
                  <a:pt x="944545" y="281353"/>
                </a:cubicBezTo>
                <a:cubicBezTo>
                  <a:pt x="959374" y="262288"/>
                  <a:pt x="967659" y="238142"/>
                  <a:pt x="984738" y="221063"/>
                </a:cubicBezTo>
                <a:cubicBezTo>
                  <a:pt x="994786" y="211015"/>
                  <a:pt x="1006623" y="202482"/>
                  <a:pt x="1014883" y="190918"/>
                </a:cubicBezTo>
                <a:cubicBezTo>
                  <a:pt x="1023590" y="178729"/>
                  <a:pt x="1026273" y="162914"/>
                  <a:pt x="1034980" y="150725"/>
                </a:cubicBezTo>
                <a:cubicBezTo>
                  <a:pt x="1043240" y="139161"/>
                  <a:pt x="1056865" y="132144"/>
                  <a:pt x="1065125" y="120580"/>
                </a:cubicBezTo>
                <a:cubicBezTo>
                  <a:pt x="1111484" y="55678"/>
                  <a:pt x="1055940" y="99907"/>
                  <a:pt x="1115367" y="60290"/>
                </a:cubicBezTo>
                <a:cubicBezTo>
                  <a:pt x="1122066" y="50242"/>
                  <a:pt x="1126033" y="37689"/>
                  <a:pt x="1135463" y="30145"/>
                </a:cubicBezTo>
                <a:cubicBezTo>
                  <a:pt x="1143734" y="23528"/>
                  <a:pt x="1155872" y="24268"/>
                  <a:pt x="1165608" y="20096"/>
                </a:cubicBezTo>
                <a:cubicBezTo>
                  <a:pt x="1179376" y="14195"/>
                  <a:pt x="1192404" y="6699"/>
                  <a:pt x="1205802" y="0"/>
                </a:cubicBezTo>
                <a:cubicBezTo>
                  <a:pt x="1278100" y="24098"/>
                  <a:pt x="1187793" y="-5146"/>
                  <a:pt x="1276140" y="20096"/>
                </a:cubicBezTo>
                <a:cubicBezTo>
                  <a:pt x="1286324" y="23006"/>
                  <a:pt x="1296237" y="26795"/>
                  <a:pt x="1306285" y="30145"/>
                </a:cubicBezTo>
                <a:cubicBezTo>
                  <a:pt x="1313111" y="39247"/>
                  <a:pt x="1349181" y="85791"/>
                  <a:pt x="1356527" y="100483"/>
                </a:cubicBezTo>
                <a:cubicBezTo>
                  <a:pt x="1402571" y="192572"/>
                  <a:pt x="1311678" y="49333"/>
                  <a:pt x="1396720" y="170822"/>
                </a:cubicBezTo>
                <a:cubicBezTo>
                  <a:pt x="1410571" y="190609"/>
                  <a:pt x="1436914" y="231112"/>
                  <a:pt x="1436914" y="231112"/>
                </a:cubicBezTo>
                <a:cubicBezTo>
                  <a:pt x="1460805" y="302787"/>
                  <a:pt x="1426929" y="216137"/>
                  <a:pt x="1477107" y="291402"/>
                </a:cubicBezTo>
                <a:cubicBezTo>
                  <a:pt x="1482982" y="300215"/>
                  <a:pt x="1482012" y="312288"/>
                  <a:pt x="1487156" y="321547"/>
                </a:cubicBezTo>
                <a:cubicBezTo>
                  <a:pt x="1498886" y="342661"/>
                  <a:pt x="1527349" y="381837"/>
                  <a:pt x="1527349" y="381837"/>
                </a:cubicBezTo>
                <a:cubicBezTo>
                  <a:pt x="1533968" y="401696"/>
                  <a:pt x="1539785" y="427960"/>
                  <a:pt x="1557494" y="442127"/>
                </a:cubicBezTo>
                <a:cubicBezTo>
                  <a:pt x="1567711" y="450300"/>
                  <a:pt x="1635513" y="461829"/>
                  <a:pt x="1637881" y="462224"/>
                </a:cubicBezTo>
                <a:cubicBezTo>
                  <a:pt x="1729430" y="477482"/>
                  <a:pt x="1708279" y="472272"/>
                  <a:pt x="1818751" y="472272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8" name="직선 화살표 연결선 167">
            <a:extLst>
              <a:ext uri="{FF2B5EF4-FFF2-40B4-BE49-F238E27FC236}">
                <a16:creationId xmlns:a16="http://schemas.microsoft.com/office/drawing/2014/main" id="{5FC0BBB6-84FA-4F5D-9B53-6691809F28A5}"/>
              </a:ext>
            </a:extLst>
          </p:cNvPr>
          <p:cNvCxnSpPr/>
          <p:nvPr/>
        </p:nvCxnSpPr>
        <p:spPr bwMode="auto">
          <a:xfrm>
            <a:off x="7185915" y="5910915"/>
            <a:ext cx="141647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7963647F-B055-4645-929D-813A41B49D99}"/>
              </a:ext>
            </a:extLst>
          </p:cNvPr>
          <p:cNvSpPr txBox="1"/>
          <p:nvPr/>
        </p:nvSpPr>
        <p:spPr>
          <a:xfrm>
            <a:off x="8525406" y="5594490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433FEEEF-DB6F-46D0-82FA-737C4838FF06}"/>
              </a:ext>
            </a:extLst>
          </p:cNvPr>
          <p:cNvSpPr txBox="1"/>
          <p:nvPr/>
        </p:nvSpPr>
        <p:spPr>
          <a:xfrm rot="10800000" flipV="1">
            <a:off x="6990778" y="4571361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1" name="직선 화살표 연결선 170">
            <a:extLst>
              <a:ext uri="{FF2B5EF4-FFF2-40B4-BE49-F238E27FC236}">
                <a16:creationId xmlns:a16="http://schemas.microsoft.com/office/drawing/2014/main" id="{11E32E84-385C-427A-851C-C90462B0BB0A}"/>
              </a:ext>
            </a:extLst>
          </p:cNvPr>
          <p:cNvCxnSpPr/>
          <p:nvPr/>
        </p:nvCxnSpPr>
        <p:spPr bwMode="auto">
          <a:xfrm flipV="1">
            <a:off x="7187335" y="4944683"/>
            <a:ext cx="0" cy="97075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2" name="그룹 171">
            <a:extLst>
              <a:ext uri="{FF2B5EF4-FFF2-40B4-BE49-F238E27FC236}">
                <a16:creationId xmlns:a16="http://schemas.microsoft.com/office/drawing/2014/main" id="{3B1B5CB0-A362-4BC1-9B79-3F87A47733DB}"/>
              </a:ext>
            </a:extLst>
          </p:cNvPr>
          <p:cNvGrpSpPr/>
          <p:nvPr/>
        </p:nvGrpSpPr>
        <p:grpSpPr>
          <a:xfrm>
            <a:off x="8607667" y="4531168"/>
            <a:ext cx="2905011" cy="1524987"/>
            <a:chOff x="8687416" y="4132875"/>
            <a:chExt cx="2905011" cy="1524987"/>
          </a:xfrm>
        </p:grpSpPr>
        <p:cxnSp>
          <p:nvCxnSpPr>
            <p:cNvPr id="173" name="직선 화살표 연결선 172">
              <a:extLst>
                <a:ext uri="{FF2B5EF4-FFF2-40B4-BE49-F238E27FC236}">
                  <a16:creationId xmlns:a16="http://schemas.microsoft.com/office/drawing/2014/main" id="{2363C246-E6AE-45B3-A361-D9E09BA703E6}"/>
                </a:ext>
              </a:extLst>
            </p:cNvPr>
            <p:cNvCxnSpPr/>
            <p:nvPr/>
          </p:nvCxnSpPr>
          <p:spPr bwMode="auto">
            <a:xfrm flipV="1">
              <a:off x="9485833" y="453361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F834A295-ACE3-4BBC-8E65-82506026F509}"/>
                </a:ext>
              </a:extLst>
            </p:cNvPr>
            <p:cNvSpPr txBox="1"/>
            <p:nvPr/>
          </p:nvSpPr>
          <p:spPr>
            <a:xfrm rot="10800000" flipV="1">
              <a:off x="9302862" y="4132875"/>
              <a:ext cx="1083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3A947680-E69C-49AE-A460-BCD74A371649}"/>
                </a:ext>
              </a:extLst>
            </p:cNvPr>
            <p:cNvSpPr txBox="1"/>
            <p:nvPr/>
          </p:nvSpPr>
          <p:spPr>
            <a:xfrm>
              <a:off x="8687416" y="456968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6" name="직선 화살표 연결선 175">
              <a:extLst>
                <a:ext uri="{FF2B5EF4-FFF2-40B4-BE49-F238E27FC236}">
                  <a16:creationId xmlns:a16="http://schemas.microsoft.com/office/drawing/2014/main" id="{5D9EC232-9587-45DA-B429-54D800E0E017}"/>
                </a:ext>
              </a:extLst>
            </p:cNvPr>
            <p:cNvCxnSpPr/>
            <p:nvPr/>
          </p:nvCxnSpPr>
          <p:spPr bwMode="auto">
            <a:xfrm>
              <a:off x="8751880" y="500382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7" name="직선 화살표 연결선 176">
              <a:extLst>
                <a:ext uri="{FF2B5EF4-FFF2-40B4-BE49-F238E27FC236}">
                  <a16:creationId xmlns:a16="http://schemas.microsoft.com/office/drawing/2014/main" id="{DFC24F46-4F8A-410D-8E51-E73B1E827A1F}"/>
                </a:ext>
              </a:extLst>
            </p:cNvPr>
            <p:cNvCxnSpPr/>
            <p:nvPr/>
          </p:nvCxnSpPr>
          <p:spPr bwMode="auto">
            <a:xfrm>
              <a:off x="9474648" y="551262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2B8FB756-FFCF-4BB0-9F4F-B54C44789DE0}"/>
                </a:ext>
              </a:extLst>
            </p:cNvPr>
            <p:cNvSpPr txBox="1"/>
            <p:nvPr/>
          </p:nvSpPr>
          <p:spPr>
            <a:xfrm>
              <a:off x="10787398" y="5196197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9" name="모서리가 둥근 직사각형 275">
            <a:extLst>
              <a:ext uri="{FF2B5EF4-FFF2-40B4-BE49-F238E27FC236}">
                <a16:creationId xmlns:a16="http://schemas.microsoft.com/office/drawing/2014/main" id="{EBB1554B-EC99-4A29-B69B-3941B99322DE}"/>
              </a:ext>
            </a:extLst>
          </p:cNvPr>
          <p:cNvSpPr/>
          <p:nvPr/>
        </p:nvSpPr>
        <p:spPr bwMode="auto">
          <a:xfrm>
            <a:off x="6883630" y="4472561"/>
            <a:ext cx="4629047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5068157-A9A5-4341-9D8E-E7D1B2F902FB}"/>
              </a:ext>
            </a:extLst>
          </p:cNvPr>
          <p:cNvGrpSpPr/>
          <p:nvPr/>
        </p:nvGrpSpPr>
        <p:grpSpPr>
          <a:xfrm>
            <a:off x="7795700" y="5050862"/>
            <a:ext cx="2676798" cy="404598"/>
            <a:chOff x="7791423" y="5028768"/>
            <a:chExt cx="2676798" cy="404598"/>
          </a:xfrm>
        </p:grpSpPr>
        <p:sp>
          <p:nvSpPr>
            <p:cNvPr id="129" name="타원 128"/>
            <p:cNvSpPr/>
            <p:nvPr/>
          </p:nvSpPr>
          <p:spPr>
            <a:xfrm>
              <a:off x="7791423" y="5028768"/>
              <a:ext cx="593068" cy="4021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8" name="그림 127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3138" y="5050507"/>
              <a:ext cx="475083" cy="382859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8F092E9-A51C-4CBC-BC73-537F8D19D0EF}"/>
              </a:ext>
            </a:extLst>
          </p:cNvPr>
          <p:cNvGrpSpPr/>
          <p:nvPr/>
        </p:nvGrpSpPr>
        <p:grpSpPr>
          <a:xfrm>
            <a:off x="9288421" y="2268080"/>
            <a:ext cx="2833252" cy="2048679"/>
            <a:chOff x="9288421" y="2268080"/>
            <a:chExt cx="2833252" cy="2048679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BFAEE56-9CFB-40A6-AC8D-41FA218DC4F0}"/>
                </a:ext>
              </a:extLst>
            </p:cNvPr>
            <p:cNvSpPr txBox="1"/>
            <p:nvPr/>
          </p:nvSpPr>
          <p:spPr>
            <a:xfrm>
              <a:off x="9288421" y="3855094"/>
              <a:ext cx="2563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10K concurrent </a:t>
              </a:r>
              <a:endParaRPr lang="ko-KR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내용 개체 틀 2">
              <a:extLst>
                <a:ext uri="{FF2B5EF4-FFF2-40B4-BE49-F238E27FC236}">
                  <a16:creationId xmlns:a16="http://schemas.microsoft.com/office/drawing/2014/main" id="{1CFF0224-C75D-423D-BC6B-50640F4B29DD}"/>
                </a:ext>
              </a:extLst>
            </p:cNvPr>
            <p:cNvSpPr txBox="1">
              <a:spLocks/>
            </p:cNvSpPr>
            <p:nvPr/>
          </p:nvSpPr>
          <p:spPr>
            <a:xfrm>
              <a:off x="9677506" y="2409605"/>
              <a:ext cx="2444167" cy="51733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sz="3200" b="1" dirty="0">
                  <a:solidFill>
                    <a:srgbClr val="FF0000"/>
                  </a:solidFill>
                  <a:latin typeface="Calibri"/>
                </a:rPr>
                <a:t>Low Quality </a:t>
              </a:r>
            </a:p>
          </p:txBody>
        </p:sp>
        <p:sp>
          <p:nvSpPr>
            <p:cNvPr id="120" name="오른쪽 화살표 31">
              <a:extLst>
                <a:ext uri="{FF2B5EF4-FFF2-40B4-BE49-F238E27FC236}">
                  <a16:creationId xmlns:a16="http://schemas.microsoft.com/office/drawing/2014/main" id="{114A6448-2D67-401D-9FEB-B9D731512627}"/>
                </a:ext>
              </a:extLst>
            </p:cNvPr>
            <p:cNvSpPr/>
            <p:nvPr/>
          </p:nvSpPr>
          <p:spPr>
            <a:xfrm rot="5400000">
              <a:off x="9199773" y="2583748"/>
              <a:ext cx="846999" cy="215664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84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 animBg="1"/>
      <p:bldP spid="167" grpId="0" animBg="1"/>
      <p:bldP spid="169" grpId="0"/>
      <p:bldP spid="170" grpId="0"/>
      <p:bldP spid="1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구름 124"/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0242" y="3521315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ko-KR" dirty="0"/>
              <a:t>Key Limitations in Live Video Delivery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3" name="Picture 2" descr="YouTube logo svg for free download - Seeklogo.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erver에 대한 이미지 검색결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직선 화살표 연결선 18"/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구부러진 연결선 20"/>
          <p:cNvCxnSpPr>
            <a:stCxn id="6" idx="3"/>
            <a:endCxn id="17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1"/>
          <p:cNvCxnSpPr>
            <a:stCxn id="6" idx="3"/>
            <a:endCxn id="18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2"/>
          <p:cNvCxnSpPr>
            <a:stCxn id="6" idx="3"/>
            <a:endCxn id="7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7820" y="2050575"/>
            <a:ext cx="1418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구부러진 연결선 24"/>
          <p:cNvCxnSpPr>
            <a:stCxn id="17" idx="3"/>
            <a:endCxn id="144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구부러진 연결선 25"/>
          <p:cNvCxnSpPr>
            <a:stCxn id="7" idx="3"/>
            <a:endCxn id="146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구부러진 연결선 26"/>
          <p:cNvCxnSpPr>
            <a:stCxn id="7" idx="3"/>
            <a:endCxn id="143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구름 30"/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cxnSp>
        <p:nvCxnSpPr>
          <p:cNvPr id="36" name="구부러진 연결선 35"/>
          <p:cNvCxnSpPr>
            <a:stCxn id="9" idx="1"/>
            <a:endCxn id="33" idx="1"/>
          </p:cNvCxnSpPr>
          <p:nvPr/>
        </p:nvCxnSpPr>
        <p:spPr>
          <a:xfrm rot="10800000" flipV="1">
            <a:off x="380242" y="2511388"/>
            <a:ext cx="424888" cy="1425425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그룹 42"/>
          <p:cNvGrpSpPr/>
          <p:nvPr/>
        </p:nvGrpSpPr>
        <p:grpSpPr>
          <a:xfrm>
            <a:off x="2935995" y="4535546"/>
            <a:ext cx="3061329" cy="1581027"/>
            <a:chOff x="2998159" y="4361932"/>
            <a:chExt cx="3061329" cy="1581027"/>
          </a:xfrm>
        </p:grpSpPr>
        <p:sp>
          <p:nvSpPr>
            <p:cNvPr id="44" name="직사각형 43"/>
            <p:cNvSpPr/>
            <p:nvPr/>
          </p:nvSpPr>
          <p:spPr>
            <a:xfrm>
              <a:off x="4255182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4404921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4712955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4562381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4870979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5029003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4100941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3946525" y="4943392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0800000" flipV="1">
              <a:off x="2998159" y="4845005"/>
              <a:ext cx="8386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1080p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3" name="직선 화살표 연결선 52"/>
            <p:cNvCxnSpPr/>
            <p:nvPr/>
          </p:nvCxnSpPr>
          <p:spPr bwMode="auto">
            <a:xfrm flipV="1">
              <a:off x="3865327" y="477790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 rot="10800000" flipV="1">
              <a:off x="3284201" y="4361932"/>
              <a:ext cx="10839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5" name="직선 화살표 연결선 54"/>
            <p:cNvCxnSpPr/>
            <p:nvPr/>
          </p:nvCxnSpPr>
          <p:spPr bwMode="auto">
            <a:xfrm>
              <a:off x="3854142" y="5756909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6" name="TextBox 55"/>
            <p:cNvSpPr txBox="1"/>
            <p:nvPr/>
          </p:nvSpPr>
          <p:spPr>
            <a:xfrm rot="10800000" flipV="1">
              <a:off x="5254459" y="5481294"/>
              <a:ext cx="805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>
              <a:off x="4255182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>
              <a:off x="4404921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4712955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4562381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4870979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5029003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4104608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3947996" y="5320291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0800000" flipV="1">
              <a:off x="3058824" y="5149978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720p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4255182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4404921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4712955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4562381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4870979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5029003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4105443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3943062" y="5578022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0800000" flipV="1">
              <a:off x="3061158" y="5432981"/>
              <a:ext cx="708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360p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5" name="모서리가 둥근 직사각형 74"/>
          <p:cNvSpPr/>
          <p:nvPr/>
        </p:nvSpPr>
        <p:spPr bwMode="auto">
          <a:xfrm>
            <a:off x="2700238" y="4470888"/>
            <a:ext cx="3437751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6" name="아래쪽 화살표 75"/>
          <p:cNvSpPr/>
          <p:nvPr/>
        </p:nvSpPr>
        <p:spPr bwMode="auto">
          <a:xfrm>
            <a:off x="3502382" y="3601852"/>
            <a:ext cx="732247" cy="360347"/>
          </a:xfrm>
          <a:prstGeom prst="downArrow">
            <a:avLst>
              <a:gd name="adj1" fmla="val 50000"/>
              <a:gd name="adj2" fmla="val 3858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241068" y="3515003"/>
            <a:ext cx="1451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Transcode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9" name="그룹 78"/>
          <p:cNvGrpSpPr/>
          <p:nvPr/>
        </p:nvGrpSpPr>
        <p:grpSpPr>
          <a:xfrm>
            <a:off x="7152104" y="4516760"/>
            <a:ext cx="4521900" cy="1524987"/>
            <a:chOff x="6918137" y="4249956"/>
            <a:chExt cx="4521900" cy="1524987"/>
          </a:xfrm>
        </p:grpSpPr>
        <p:grpSp>
          <p:nvGrpSpPr>
            <p:cNvPr id="80" name="그룹 79"/>
            <p:cNvGrpSpPr/>
            <p:nvPr/>
          </p:nvGrpSpPr>
          <p:grpSpPr>
            <a:xfrm>
              <a:off x="9723298" y="4816186"/>
              <a:ext cx="112970" cy="744658"/>
              <a:chOff x="10348072" y="4020203"/>
              <a:chExt cx="112970" cy="744658"/>
            </a:xfrm>
          </p:grpSpPr>
          <p:sp>
            <p:nvSpPr>
              <p:cNvPr id="121" name="직사각형 120"/>
              <p:cNvSpPr/>
              <p:nvPr/>
            </p:nvSpPr>
            <p:spPr>
              <a:xfrm>
                <a:off x="10348072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22" name="직사각형 121"/>
              <p:cNvSpPr/>
              <p:nvPr/>
            </p:nvSpPr>
            <p:spPr>
              <a:xfrm>
                <a:off x="10348072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23" name="직사각형 122"/>
              <p:cNvSpPr/>
              <p:nvPr/>
            </p:nvSpPr>
            <p:spPr>
              <a:xfrm>
                <a:off x="10348072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1" name="그룹 80"/>
            <p:cNvGrpSpPr/>
            <p:nvPr/>
          </p:nvGrpSpPr>
          <p:grpSpPr>
            <a:xfrm>
              <a:off x="9873037" y="4816186"/>
              <a:ext cx="125670" cy="744658"/>
              <a:chOff x="10497811" y="4020203"/>
              <a:chExt cx="125670" cy="744658"/>
            </a:xfrm>
          </p:grpSpPr>
          <p:sp>
            <p:nvSpPr>
              <p:cNvPr id="118" name="직사각형 117"/>
              <p:cNvSpPr/>
              <p:nvPr/>
            </p:nvSpPr>
            <p:spPr>
              <a:xfrm>
                <a:off x="1049781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직사각형 118"/>
              <p:cNvSpPr/>
              <p:nvPr/>
            </p:nvSpPr>
            <p:spPr>
              <a:xfrm>
                <a:off x="10510511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20" name="직사각형 119"/>
              <p:cNvSpPr/>
              <p:nvPr/>
            </p:nvSpPr>
            <p:spPr>
              <a:xfrm>
                <a:off x="10510511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2" name="그룹 81"/>
            <p:cNvGrpSpPr/>
            <p:nvPr/>
          </p:nvGrpSpPr>
          <p:grpSpPr>
            <a:xfrm>
              <a:off x="10181071" y="4816186"/>
              <a:ext cx="112970" cy="744658"/>
              <a:chOff x="10805845" y="4020203"/>
              <a:chExt cx="112970" cy="744658"/>
            </a:xfrm>
          </p:grpSpPr>
          <p:sp>
            <p:nvSpPr>
              <p:cNvPr id="115" name="직사각형 114"/>
              <p:cNvSpPr/>
              <p:nvPr/>
            </p:nvSpPr>
            <p:spPr>
              <a:xfrm>
                <a:off x="10805845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직사각형 115"/>
              <p:cNvSpPr/>
              <p:nvPr/>
            </p:nvSpPr>
            <p:spPr>
              <a:xfrm>
                <a:off x="10805845" y="4020203"/>
                <a:ext cx="112970" cy="330084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10805845" y="4397102"/>
                <a:ext cx="112970" cy="220056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3" name="그룹 82"/>
            <p:cNvGrpSpPr/>
            <p:nvPr/>
          </p:nvGrpSpPr>
          <p:grpSpPr>
            <a:xfrm>
              <a:off x="10030497" y="4816186"/>
              <a:ext cx="112970" cy="744658"/>
              <a:chOff x="10655271" y="4020203"/>
              <a:chExt cx="112970" cy="744658"/>
            </a:xfrm>
          </p:grpSpPr>
          <p:sp>
            <p:nvSpPr>
              <p:cNvPr id="112" name="직사각형 111"/>
              <p:cNvSpPr/>
              <p:nvPr/>
            </p:nvSpPr>
            <p:spPr>
              <a:xfrm>
                <a:off x="10655271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직사각형 112"/>
              <p:cNvSpPr/>
              <p:nvPr/>
            </p:nvSpPr>
            <p:spPr>
              <a:xfrm>
                <a:off x="10655271" y="4020203"/>
                <a:ext cx="112970" cy="330084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직사각형 113"/>
              <p:cNvSpPr/>
              <p:nvPr/>
            </p:nvSpPr>
            <p:spPr>
              <a:xfrm>
                <a:off x="10655271" y="4397102"/>
                <a:ext cx="112970" cy="220056"/>
              </a:xfrm>
              <a:prstGeom prst="rect">
                <a:avLst/>
              </a:prstGeom>
              <a:solidFill>
                <a:srgbClr val="8FAADC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4" name="그룹 83"/>
            <p:cNvGrpSpPr/>
            <p:nvPr/>
          </p:nvGrpSpPr>
          <p:grpSpPr>
            <a:xfrm>
              <a:off x="10339095" y="4816186"/>
              <a:ext cx="112970" cy="744658"/>
              <a:chOff x="10963869" y="4020203"/>
              <a:chExt cx="112970" cy="744658"/>
            </a:xfrm>
          </p:grpSpPr>
          <p:sp>
            <p:nvSpPr>
              <p:cNvPr id="109" name="직사각형 108"/>
              <p:cNvSpPr/>
              <p:nvPr/>
            </p:nvSpPr>
            <p:spPr>
              <a:xfrm>
                <a:off x="10963869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직사각형 109"/>
              <p:cNvSpPr/>
              <p:nvPr/>
            </p:nvSpPr>
            <p:spPr>
              <a:xfrm>
                <a:off x="10963869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직사각형 110"/>
              <p:cNvSpPr/>
              <p:nvPr/>
            </p:nvSpPr>
            <p:spPr>
              <a:xfrm>
                <a:off x="10963869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5" name="그룹 84"/>
            <p:cNvGrpSpPr/>
            <p:nvPr/>
          </p:nvGrpSpPr>
          <p:grpSpPr>
            <a:xfrm>
              <a:off x="10497119" y="4816186"/>
              <a:ext cx="112970" cy="744658"/>
              <a:chOff x="11121893" y="4020203"/>
              <a:chExt cx="112970" cy="744658"/>
            </a:xfrm>
          </p:grpSpPr>
          <p:sp>
            <p:nvSpPr>
              <p:cNvPr id="106" name="직사각형 105"/>
              <p:cNvSpPr/>
              <p:nvPr/>
            </p:nvSpPr>
            <p:spPr>
              <a:xfrm>
                <a:off x="11121893" y="4654833"/>
                <a:ext cx="112970" cy="1100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직사각형 106"/>
              <p:cNvSpPr/>
              <p:nvPr/>
            </p:nvSpPr>
            <p:spPr>
              <a:xfrm>
                <a:off x="11121893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직사각형 107"/>
              <p:cNvSpPr/>
              <p:nvPr/>
            </p:nvSpPr>
            <p:spPr>
              <a:xfrm>
                <a:off x="11121893" y="4397102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6" name="그룹 85"/>
            <p:cNvGrpSpPr/>
            <p:nvPr/>
          </p:nvGrpSpPr>
          <p:grpSpPr>
            <a:xfrm>
              <a:off x="9569057" y="4816186"/>
              <a:ext cx="117472" cy="744658"/>
              <a:chOff x="10193831" y="4020203"/>
              <a:chExt cx="117472" cy="744658"/>
            </a:xfrm>
          </p:grpSpPr>
          <p:sp>
            <p:nvSpPr>
              <p:cNvPr id="103" name="직사각형 102"/>
              <p:cNvSpPr/>
              <p:nvPr/>
            </p:nvSpPr>
            <p:spPr>
              <a:xfrm>
                <a:off x="10193831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직사각형 103"/>
              <p:cNvSpPr/>
              <p:nvPr/>
            </p:nvSpPr>
            <p:spPr>
              <a:xfrm>
                <a:off x="10197498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직사각형 104"/>
              <p:cNvSpPr/>
              <p:nvPr/>
            </p:nvSpPr>
            <p:spPr>
              <a:xfrm>
                <a:off x="10198333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7" name="그룹 86"/>
            <p:cNvGrpSpPr/>
            <p:nvPr/>
          </p:nvGrpSpPr>
          <p:grpSpPr>
            <a:xfrm>
              <a:off x="9414641" y="4816186"/>
              <a:ext cx="122207" cy="744658"/>
              <a:chOff x="10039415" y="4020203"/>
              <a:chExt cx="122207" cy="744658"/>
            </a:xfrm>
          </p:grpSpPr>
          <p:sp>
            <p:nvSpPr>
              <p:cNvPr id="100" name="직사각형 99"/>
              <p:cNvSpPr/>
              <p:nvPr/>
            </p:nvSpPr>
            <p:spPr>
              <a:xfrm>
                <a:off x="10039415" y="4020203"/>
                <a:ext cx="112970" cy="33008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직사각형 100"/>
              <p:cNvSpPr/>
              <p:nvPr/>
            </p:nvSpPr>
            <p:spPr>
              <a:xfrm>
                <a:off x="10040886" y="4397102"/>
                <a:ext cx="112970" cy="22005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직사각형 101"/>
              <p:cNvSpPr/>
              <p:nvPr/>
            </p:nvSpPr>
            <p:spPr>
              <a:xfrm>
                <a:off x="10048652" y="4654833"/>
                <a:ext cx="112970" cy="11002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8" name="그룹 87"/>
            <p:cNvGrpSpPr/>
            <p:nvPr/>
          </p:nvGrpSpPr>
          <p:grpSpPr>
            <a:xfrm>
              <a:off x="6918137" y="4249956"/>
              <a:ext cx="4521900" cy="1524987"/>
              <a:chOff x="7542911" y="3453973"/>
              <a:chExt cx="4521900" cy="1524987"/>
            </a:xfrm>
          </p:grpSpPr>
          <p:cxnSp>
            <p:nvCxnSpPr>
              <p:cNvPr id="89" name="직선 화살표 연결선 88"/>
              <p:cNvCxnSpPr/>
              <p:nvPr/>
            </p:nvCxnSpPr>
            <p:spPr bwMode="auto">
              <a:xfrm flipV="1">
                <a:off x="9958217" y="3854711"/>
                <a:ext cx="0" cy="97075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0" name="TextBox 89"/>
              <p:cNvSpPr txBox="1"/>
              <p:nvPr/>
            </p:nvSpPr>
            <p:spPr>
              <a:xfrm rot="10800000" flipV="1">
                <a:off x="9775246" y="3453973"/>
                <a:ext cx="10839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Quality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자유형 90"/>
              <p:cNvSpPr/>
              <p:nvPr/>
            </p:nvSpPr>
            <p:spPr bwMode="auto">
              <a:xfrm>
                <a:off x="7816704" y="4128525"/>
                <a:ext cx="1222810" cy="629181"/>
              </a:xfrm>
              <a:custGeom>
                <a:avLst/>
                <a:gdLst>
                  <a:gd name="connsiteX0" fmla="*/ 0 w 1818751"/>
                  <a:gd name="connsiteY0" fmla="*/ 1065125 h 1076062"/>
                  <a:gd name="connsiteX1" fmla="*/ 130628 w 1818751"/>
                  <a:gd name="connsiteY1" fmla="*/ 1065125 h 1076062"/>
                  <a:gd name="connsiteX2" fmla="*/ 190918 w 1818751"/>
                  <a:gd name="connsiteY2" fmla="*/ 1045028 h 1076062"/>
                  <a:gd name="connsiteX3" fmla="*/ 221063 w 1818751"/>
                  <a:gd name="connsiteY3" fmla="*/ 1024931 h 1076062"/>
                  <a:gd name="connsiteX4" fmla="*/ 281353 w 1818751"/>
                  <a:gd name="connsiteY4" fmla="*/ 1004835 h 1076062"/>
                  <a:gd name="connsiteX5" fmla="*/ 341644 w 1818751"/>
                  <a:gd name="connsiteY5" fmla="*/ 964641 h 1076062"/>
                  <a:gd name="connsiteX6" fmla="*/ 371789 w 1818751"/>
                  <a:gd name="connsiteY6" fmla="*/ 934496 h 1076062"/>
                  <a:gd name="connsiteX7" fmla="*/ 422030 w 1818751"/>
                  <a:gd name="connsiteY7" fmla="*/ 904351 h 1076062"/>
                  <a:gd name="connsiteX8" fmla="*/ 452175 w 1818751"/>
                  <a:gd name="connsiteY8" fmla="*/ 874206 h 1076062"/>
                  <a:gd name="connsiteX9" fmla="*/ 492369 w 1818751"/>
                  <a:gd name="connsiteY9" fmla="*/ 854109 h 1076062"/>
                  <a:gd name="connsiteX10" fmla="*/ 522514 w 1818751"/>
                  <a:gd name="connsiteY10" fmla="*/ 823964 h 1076062"/>
                  <a:gd name="connsiteX11" fmla="*/ 592852 w 1818751"/>
                  <a:gd name="connsiteY11" fmla="*/ 783771 h 1076062"/>
                  <a:gd name="connsiteX12" fmla="*/ 622997 w 1818751"/>
                  <a:gd name="connsiteY12" fmla="*/ 763674 h 1076062"/>
                  <a:gd name="connsiteX13" fmla="*/ 643094 w 1818751"/>
                  <a:gd name="connsiteY13" fmla="*/ 723481 h 1076062"/>
                  <a:gd name="connsiteX14" fmla="*/ 713433 w 1818751"/>
                  <a:gd name="connsiteY14" fmla="*/ 622997 h 1076062"/>
                  <a:gd name="connsiteX15" fmla="*/ 743578 w 1818751"/>
                  <a:gd name="connsiteY15" fmla="*/ 592852 h 1076062"/>
                  <a:gd name="connsiteX16" fmla="*/ 773723 w 1818751"/>
                  <a:gd name="connsiteY16" fmla="*/ 522514 h 1076062"/>
                  <a:gd name="connsiteX17" fmla="*/ 813916 w 1818751"/>
                  <a:gd name="connsiteY17" fmla="*/ 462224 h 1076062"/>
                  <a:gd name="connsiteX18" fmla="*/ 834013 w 1818751"/>
                  <a:gd name="connsiteY18" fmla="*/ 432079 h 1076062"/>
                  <a:gd name="connsiteX19" fmla="*/ 894303 w 1818751"/>
                  <a:gd name="connsiteY19" fmla="*/ 341644 h 1076062"/>
                  <a:gd name="connsiteX20" fmla="*/ 914400 w 1818751"/>
                  <a:gd name="connsiteY20" fmla="*/ 311498 h 1076062"/>
                  <a:gd name="connsiteX21" fmla="*/ 944545 w 1818751"/>
                  <a:gd name="connsiteY21" fmla="*/ 281353 h 1076062"/>
                  <a:gd name="connsiteX22" fmla="*/ 984738 w 1818751"/>
                  <a:gd name="connsiteY22" fmla="*/ 221063 h 1076062"/>
                  <a:gd name="connsiteX23" fmla="*/ 1014883 w 1818751"/>
                  <a:gd name="connsiteY23" fmla="*/ 190918 h 1076062"/>
                  <a:gd name="connsiteX24" fmla="*/ 1034980 w 1818751"/>
                  <a:gd name="connsiteY24" fmla="*/ 150725 h 1076062"/>
                  <a:gd name="connsiteX25" fmla="*/ 1065125 w 1818751"/>
                  <a:gd name="connsiteY25" fmla="*/ 120580 h 1076062"/>
                  <a:gd name="connsiteX26" fmla="*/ 1115367 w 1818751"/>
                  <a:gd name="connsiteY26" fmla="*/ 60290 h 1076062"/>
                  <a:gd name="connsiteX27" fmla="*/ 1135463 w 1818751"/>
                  <a:gd name="connsiteY27" fmla="*/ 30145 h 1076062"/>
                  <a:gd name="connsiteX28" fmla="*/ 1165608 w 1818751"/>
                  <a:gd name="connsiteY28" fmla="*/ 20096 h 1076062"/>
                  <a:gd name="connsiteX29" fmla="*/ 1205802 w 1818751"/>
                  <a:gd name="connsiteY29" fmla="*/ 0 h 1076062"/>
                  <a:gd name="connsiteX30" fmla="*/ 1276140 w 1818751"/>
                  <a:gd name="connsiteY30" fmla="*/ 20096 h 1076062"/>
                  <a:gd name="connsiteX31" fmla="*/ 1306285 w 1818751"/>
                  <a:gd name="connsiteY31" fmla="*/ 30145 h 1076062"/>
                  <a:gd name="connsiteX32" fmla="*/ 1356527 w 1818751"/>
                  <a:gd name="connsiteY32" fmla="*/ 100483 h 1076062"/>
                  <a:gd name="connsiteX33" fmla="*/ 1396720 w 1818751"/>
                  <a:gd name="connsiteY33" fmla="*/ 170822 h 1076062"/>
                  <a:gd name="connsiteX34" fmla="*/ 1436914 w 1818751"/>
                  <a:gd name="connsiteY34" fmla="*/ 231112 h 1076062"/>
                  <a:gd name="connsiteX35" fmla="*/ 1477107 w 1818751"/>
                  <a:gd name="connsiteY35" fmla="*/ 291402 h 1076062"/>
                  <a:gd name="connsiteX36" fmla="*/ 1487156 w 1818751"/>
                  <a:gd name="connsiteY36" fmla="*/ 321547 h 1076062"/>
                  <a:gd name="connsiteX37" fmla="*/ 1527349 w 1818751"/>
                  <a:gd name="connsiteY37" fmla="*/ 381837 h 1076062"/>
                  <a:gd name="connsiteX38" fmla="*/ 1557494 w 1818751"/>
                  <a:gd name="connsiteY38" fmla="*/ 442127 h 1076062"/>
                  <a:gd name="connsiteX39" fmla="*/ 1637881 w 1818751"/>
                  <a:gd name="connsiteY39" fmla="*/ 462224 h 1076062"/>
                  <a:gd name="connsiteX40" fmla="*/ 1818751 w 1818751"/>
                  <a:gd name="connsiteY40" fmla="*/ 472272 h 107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818751" h="1076062">
                    <a:moveTo>
                      <a:pt x="0" y="1065125"/>
                    </a:moveTo>
                    <a:cubicBezTo>
                      <a:pt x="63453" y="1077815"/>
                      <a:pt x="54273" y="1081487"/>
                      <a:pt x="130628" y="1065125"/>
                    </a:cubicBezTo>
                    <a:cubicBezTo>
                      <a:pt x="151342" y="1060686"/>
                      <a:pt x="173292" y="1056779"/>
                      <a:pt x="190918" y="1045028"/>
                    </a:cubicBezTo>
                    <a:cubicBezTo>
                      <a:pt x="200966" y="1038329"/>
                      <a:pt x="210027" y="1029836"/>
                      <a:pt x="221063" y="1024931"/>
                    </a:cubicBezTo>
                    <a:cubicBezTo>
                      <a:pt x="240421" y="1016328"/>
                      <a:pt x="281353" y="1004835"/>
                      <a:pt x="281353" y="1004835"/>
                    </a:cubicBezTo>
                    <a:cubicBezTo>
                      <a:pt x="301450" y="991437"/>
                      <a:pt x="324565" y="981720"/>
                      <a:pt x="341644" y="964641"/>
                    </a:cubicBezTo>
                    <a:cubicBezTo>
                      <a:pt x="351692" y="954593"/>
                      <a:pt x="360421" y="943022"/>
                      <a:pt x="371789" y="934496"/>
                    </a:cubicBezTo>
                    <a:cubicBezTo>
                      <a:pt x="387413" y="922778"/>
                      <a:pt x="406406" y="916069"/>
                      <a:pt x="422030" y="904351"/>
                    </a:cubicBezTo>
                    <a:cubicBezTo>
                      <a:pt x="433398" y="895825"/>
                      <a:pt x="440611" y="882466"/>
                      <a:pt x="452175" y="874206"/>
                    </a:cubicBezTo>
                    <a:cubicBezTo>
                      <a:pt x="464364" y="865499"/>
                      <a:pt x="480180" y="862816"/>
                      <a:pt x="492369" y="854109"/>
                    </a:cubicBezTo>
                    <a:cubicBezTo>
                      <a:pt x="503933" y="845849"/>
                      <a:pt x="511597" y="833061"/>
                      <a:pt x="522514" y="823964"/>
                    </a:cubicBezTo>
                    <a:cubicBezTo>
                      <a:pt x="549217" y="801712"/>
                      <a:pt x="561586" y="801638"/>
                      <a:pt x="592852" y="783771"/>
                    </a:cubicBezTo>
                    <a:cubicBezTo>
                      <a:pt x="603337" y="777779"/>
                      <a:pt x="612949" y="770373"/>
                      <a:pt x="622997" y="763674"/>
                    </a:cubicBezTo>
                    <a:cubicBezTo>
                      <a:pt x="629696" y="750276"/>
                      <a:pt x="635387" y="736325"/>
                      <a:pt x="643094" y="723481"/>
                    </a:cubicBezTo>
                    <a:cubicBezTo>
                      <a:pt x="654621" y="704270"/>
                      <a:pt x="695115" y="644368"/>
                      <a:pt x="713433" y="622997"/>
                    </a:cubicBezTo>
                    <a:cubicBezTo>
                      <a:pt x="722681" y="612208"/>
                      <a:pt x="733530" y="602900"/>
                      <a:pt x="743578" y="592852"/>
                    </a:cubicBezTo>
                    <a:cubicBezTo>
                      <a:pt x="753974" y="561664"/>
                      <a:pt x="755096" y="553558"/>
                      <a:pt x="773723" y="522514"/>
                    </a:cubicBezTo>
                    <a:cubicBezTo>
                      <a:pt x="786150" y="501803"/>
                      <a:pt x="800518" y="482321"/>
                      <a:pt x="813916" y="462224"/>
                    </a:cubicBezTo>
                    <a:cubicBezTo>
                      <a:pt x="820615" y="452176"/>
                      <a:pt x="827800" y="442435"/>
                      <a:pt x="834013" y="432079"/>
                    </a:cubicBezTo>
                    <a:cubicBezTo>
                      <a:pt x="884982" y="347130"/>
                      <a:pt x="841972" y="414908"/>
                      <a:pt x="894303" y="341644"/>
                    </a:cubicBezTo>
                    <a:cubicBezTo>
                      <a:pt x="901323" y="331817"/>
                      <a:pt x="906669" y="320776"/>
                      <a:pt x="914400" y="311498"/>
                    </a:cubicBezTo>
                    <a:cubicBezTo>
                      <a:pt x="923497" y="300581"/>
                      <a:pt x="935821" y="292570"/>
                      <a:pt x="944545" y="281353"/>
                    </a:cubicBezTo>
                    <a:cubicBezTo>
                      <a:pt x="959374" y="262288"/>
                      <a:pt x="967659" y="238142"/>
                      <a:pt x="984738" y="221063"/>
                    </a:cubicBezTo>
                    <a:cubicBezTo>
                      <a:pt x="994786" y="211015"/>
                      <a:pt x="1006623" y="202482"/>
                      <a:pt x="1014883" y="190918"/>
                    </a:cubicBezTo>
                    <a:cubicBezTo>
                      <a:pt x="1023590" y="178729"/>
                      <a:pt x="1026273" y="162914"/>
                      <a:pt x="1034980" y="150725"/>
                    </a:cubicBezTo>
                    <a:cubicBezTo>
                      <a:pt x="1043240" y="139161"/>
                      <a:pt x="1056865" y="132144"/>
                      <a:pt x="1065125" y="120580"/>
                    </a:cubicBezTo>
                    <a:cubicBezTo>
                      <a:pt x="1111484" y="55678"/>
                      <a:pt x="1055940" y="99907"/>
                      <a:pt x="1115367" y="60290"/>
                    </a:cubicBezTo>
                    <a:cubicBezTo>
                      <a:pt x="1122066" y="50242"/>
                      <a:pt x="1126033" y="37689"/>
                      <a:pt x="1135463" y="30145"/>
                    </a:cubicBezTo>
                    <a:cubicBezTo>
                      <a:pt x="1143734" y="23528"/>
                      <a:pt x="1155872" y="24268"/>
                      <a:pt x="1165608" y="20096"/>
                    </a:cubicBezTo>
                    <a:cubicBezTo>
                      <a:pt x="1179376" y="14195"/>
                      <a:pt x="1192404" y="6699"/>
                      <a:pt x="1205802" y="0"/>
                    </a:cubicBezTo>
                    <a:cubicBezTo>
                      <a:pt x="1278100" y="24098"/>
                      <a:pt x="1187793" y="-5146"/>
                      <a:pt x="1276140" y="20096"/>
                    </a:cubicBezTo>
                    <a:cubicBezTo>
                      <a:pt x="1286324" y="23006"/>
                      <a:pt x="1296237" y="26795"/>
                      <a:pt x="1306285" y="30145"/>
                    </a:cubicBezTo>
                    <a:cubicBezTo>
                      <a:pt x="1313111" y="39247"/>
                      <a:pt x="1349181" y="85791"/>
                      <a:pt x="1356527" y="100483"/>
                    </a:cubicBezTo>
                    <a:cubicBezTo>
                      <a:pt x="1402571" y="192572"/>
                      <a:pt x="1311678" y="49333"/>
                      <a:pt x="1396720" y="170822"/>
                    </a:cubicBezTo>
                    <a:cubicBezTo>
                      <a:pt x="1410571" y="190609"/>
                      <a:pt x="1436914" y="231112"/>
                      <a:pt x="1436914" y="231112"/>
                    </a:cubicBezTo>
                    <a:cubicBezTo>
                      <a:pt x="1460805" y="302787"/>
                      <a:pt x="1426929" y="216137"/>
                      <a:pt x="1477107" y="291402"/>
                    </a:cubicBezTo>
                    <a:cubicBezTo>
                      <a:pt x="1482982" y="300215"/>
                      <a:pt x="1482012" y="312288"/>
                      <a:pt x="1487156" y="321547"/>
                    </a:cubicBezTo>
                    <a:cubicBezTo>
                      <a:pt x="1498886" y="342661"/>
                      <a:pt x="1527349" y="381837"/>
                      <a:pt x="1527349" y="381837"/>
                    </a:cubicBezTo>
                    <a:cubicBezTo>
                      <a:pt x="1533968" y="401696"/>
                      <a:pt x="1539785" y="427960"/>
                      <a:pt x="1557494" y="442127"/>
                    </a:cubicBezTo>
                    <a:cubicBezTo>
                      <a:pt x="1567711" y="450300"/>
                      <a:pt x="1635513" y="461829"/>
                      <a:pt x="1637881" y="462224"/>
                    </a:cubicBezTo>
                    <a:cubicBezTo>
                      <a:pt x="1729430" y="477482"/>
                      <a:pt x="1708279" y="472272"/>
                      <a:pt x="1818751" y="472272"/>
                    </a:cubicBezTo>
                  </a:path>
                </a:pathLst>
              </a:custGeom>
              <a:noFill/>
              <a:ln>
                <a:solidFill>
                  <a:schemeClr val="accent5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2" name="직선 화살표 연결선 91"/>
              <p:cNvCxnSpPr/>
              <p:nvPr/>
            </p:nvCxnSpPr>
            <p:spPr bwMode="auto">
              <a:xfrm>
                <a:off x="7738048" y="4833720"/>
                <a:ext cx="1416478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3" name="TextBox 92"/>
              <p:cNvSpPr txBox="1"/>
              <p:nvPr/>
            </p:nvSpPr>
            <p:spPr>
              <a:xfrm>
                <a:off x="9077539" y="4517295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 rot="10800000" flipV="1">
                <a:off x="7542911" y="3494166"/>
                <a:ext cx="15392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Bandwidth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9159800" y="3890785"/>
                <a:ext cx="7168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ABR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6" name="직선 화살표 연결선 95"/>
              <p:cNvCxnSpPr/>
              <p:nvPr/>
            </p:nvCxnSpPr>
            <p:spPr bwMode="auto">
              <a:xfrm flipV="1">
                <a:off x="7739468" y="3867488"/>
                <a:ext cx="0" cy="970751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7" name="직선 화살표 연결선 96"/>
              <p:cNvCxnSpPr/>
              <p:nvPr/>
            </p:nvCxnSpPr>
            <p:spPr bwMode="auto">
              <a:xfrm>
                <a:off x="9224264" y="4324921"/>
                <a:ext cx="626570" cy="411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8" name="직선 화살표 연결선 97"/>
              <p:cNvCxnSpPr/>
              <p:nvPr/>
            </p:nvCxnSpPr>
            <p:spPr bwMode="auto">
              <a:xfrm>
                <a:off x="9947032" y="4833720"/>
                <a:ext cx="1416478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99" name="TextBox 98"/>
              <p:cNvSpPr txBox="1"/>
              <p:nvPr/>
            </p:nvSpPr>
            <p:spPr>
              <a:xfrm>
                <a:off x="11259782" y="4517295"/>
                <a:ext cx="8050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24" name="모서리가 둥근 직사각형 123"/>
          <p:cNvSpPr/>
          <p:nvPr/>
        </p:nvSpPr>
        <p:spPr bwMode="auto">
          <a:xfrm>
            <a:off x="7044956" y="4458153"/>
            <a:ext cx="4629047" cy="1703056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7" name="그림 12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25" y="5045212"/>
            <a:ext cx="1399976" cy="469354"/>
          </a:xfrm>
          <a:prstGeom prst="rect">
            <a:avLst/>
          </a:prstGeom>
        </p:spPr>
      </p:pic>
      <p:pic>
        <p:nvPicPr>
          <p:cNvPr id="128" name="그림 12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80" y="5037933"/>
            <a:ext cx="475083" cy="382859"/>
          </a:xfrm>
          <a:prstGeom prst="rect">
            <a:avLst/>
          </a:prstGeom>
        </p:spPr>
      </p:pic>
      <p:sp>
        <p:nvSpPr>
          <p:cNvPr id="129" name="타원 128"/>
          <p:cNvSpPr/>
          <p:nvPr/>
        </p:nvSpPr>
        <p:spPr>
          <a:xfrm>
            <a:off x="7969748" y="5057717"/>
            <a:ext cx="593068" cy="40217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1" name="그림 1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4209" y="2685984"/>
            <a:ext cx="594453" cy="390601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2126497" y="2633233"/>
            <a:ext cx="1653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&lt; 1080p, 4K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" name="그림 1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144" name="그림 14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5" name="TextBox 144"/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그림 1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990D6D3B-AB68-496C-B3A9-67A79939E4C3}"/>
              </a:ext>
            </a:extLst>
          </p:cNvPr>
          <p:cNvSpPr txBox="1"/>
          <p:nvPr/>
        </p:nvSpPr>
        <p:spPr>
          <a:xfrm>
            <a:off x="9288421" y="3855094"/>
            <a:ext cx="2563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10K concurrent </a:t>
            </a:r>
            <a:endParaRPr lang="ko-KR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" name="내용 개체 틀 2">
            <a:extLst>
              <a:ext uri="{FF2B5EF4-FFF2-40B4-BE49-F238E27FC236}">
                <a16:creationId xmlns:a16="http://schemas.microsoft.com/office/drawing/2014/main" id="{C2A9D1BB-D75D-40D4-8D9F-30B701C86664}"/>
              </a:ext>
            </a:extLst>
          </p:cNvPr>
          <p:cNvSpPr txBox="1">
            <a:spLocks/>
          </p:cNvSpPr>
          <p:nvPr/>
        </p:nvSpPr>
        <p:spPr>
          <a:xfrm>
            <a:off x="9677506" y="2409605"/>
            <a:ext cx="2444167" cy="5173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z="3200" b="1" dirty="0">
                <a:solidFill>
                  <a:srgbClr val="FF0000"/>
                </a:solidFill>
                <a:latin typeface="Calibri"/>
              </a:rPr>
              <a:t>Low Quality </a:t>
            </a:r>
          </a:p>
        </p:txBody>
      </p:sp>
      <p:sp>
        <p:nvSpPr>
          <p:cNvPr id="135" name="오른쪽 화살표 31">
            <a:extLst>
              <a:ext uri="{FF2B5EF4-FFF2-40B4-BE49-F238E27FC236}">
                <a16:creationId xmlns:a16="http://schemas.microsoft.com/office/drawing/2014/main" id="{44AF65C8-8501-431B-98CA-A94318900758}"/>
              </a:ext>
            </a:extLst>
          </p:cNvPr>
          <p:cNvSpPr/>
          <p:nvPr/>
        </p:nvSpPr>
        <p:spPr>
          <a:xfrm rot="5400000">
            <a:off x="9199773" y="2583748"/>
            <a:ext cx="846999" cy="215664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30" name="직사각형 129">
            <a:extLst>
              <a:ext uri="{FF2B5EF4-FFF2-40B4-BE49-F238E27FC236}">
                <a16:creationId xmlns:a16="http://schemas.microsoft.com/office/drawing/2014/main" id="{B85C238D-435F-40CA-9938-5527556E1C31}"/>
              </a:ext>
            </a:extLst>
          </p:cNvPr>
          <p:cNvSpPr/>
          <p:nvPr/>
        </p:nvSpPr>
        <p:spPr bwMode="auto">
          <a:xfrm>
            <a:off x="-1" y="1560576"/>
            <a:ext cx="12192000" cy="529742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6" name="모서리가 둥근 직사각형 7">
            <a:extLst>
              <a:ext uri="{FF2B5EF4-FFF2-40B4-BE49-F238E27FC236}">
                <a16:creationId xmlns:a16="http://schemas.microsoft.com/office/drawing/2014/main" id="{D08EC97D-247F-4B50-9108-F2303D854AC1}"/>
              </a:ext>
            </a:extLst>
          </p:cNvPr>
          <p:cNvSpPr/>
          <p:nvPr/>
        </p:nvSpPr>
        <p:spPr bwMode="auto">
          <a:xfrm>
            <a:off x="450079" y="5061870"/>
            <a:ext cx="11291842" cy="1484080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C0504D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ctr"/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Deprives thousands of viewers of their opportunity </a:t>
            </a:r>
          </a:p>
          <a:p>
            <a:pPr algn="ctr"/>
            <a:r>
              <a:rPr lang="en-US" altLang="ko-KR" sz="3200" b="1" dirty="0">
                <a:latin typeface="Calibri" panose="020F0502020204030204" pitchFamily="34" charset="0"/>
                <a:cs typeface="Calibri" panose="020F0502020204030204" pitchFamily="34" charset="0"/>
              </a:rPr>
              <a:t>to enjoy high-quality live stream !</a:t>
            </a:r>
            <a:endParaRPr lang="ko-KR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159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LiveNAS</a:t>
            </a:r>
            <a:r>
              <a:rPr lang="en-US" altLang="ko-KR" dirty="0"/>
              <a:t>: Scope &amp; Goal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7959E2-8FCD-4FB4-922B-265F4E78D5CD}"/>
              </a:ext>
            </a:extLst>
          </p:cNvPr>
          <p:cNvSpPr txBox="1"/>
          <p:nvPr/>
        </p:nvSpPr>
        <p:spPr>
          <a:xfrm>
            <a:off x="9179511" y="4167928"/>
            <a:ext cx="1362075" cy="37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구름 28">
            <a:extLst>
              <a:ext uri="{FF2B5EF4-FFF2-40B4-BE49-F238E27FC236}">
                <a16:creationId xmlns:a16="http://schemas.microsoft.com/office/drawing/2014/main" id="{C1D2F25E-8B16-4604-B12E-15F36B32F596}"/>
              </a:ext>
            </a:extLst>
          </p:cNvPr>
          <p:cNvSpPr/>
          <p:nvPr/>
        </p:nvSpPr>
        <p:spPr>
          <a:xfrm rot="277859">
            <a:off x="6385037" y="2717682"/>
            <a:ext cx="2446904" cy="165360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77FA2C79-707E-424B-A139-40D0D3610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548" y="3068388"/>
            <a:ext cx="595912" cy="797832"/>
          </a:xfrm>
          <a:prstGeom prst="rect">
            <a:avLst/>
          </a:prstGeom>
        </p:spPr>
      </p:pic>
      <p:pic>
        <p:nvPicPr>
          <p:cNvPr id="31" name="Picture 2" descr="server에 대한 이미지 검색결과">
            <a:extLst>
              <a:ext uri="{FF2B5EF4-FFF2-40B4-BE49-F238E27FC236}">
                <a16:creationId xmlns:a16="http://schemas.microsoft.com/office/drawing/2014/main" id="{ABE6E4AA-5421-41DF-A4CE-83D8972FC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98" y="3559989"/>
            <a:ext cx="403282" cy="51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33E0662-F032-4B15-8522-44EE9455E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196" y="3099442"/>
            <a:ext cx="335767" cy="226282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77200D3-8D7A-44F4-8217-0716E0DDA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094" y="3108911"/>
            <a:ext cx="367989" cy="675377"/>
          </a:xfrm>
          <a:prstGeom prst="rect">
            <a:avLst/>
          </a:prstGeom>
        </p:spPr>
      </p:pic>
      <p:pic>
        <p:nvPicPr>
          <p:cNvPr id="34" name="Picture 2" descr="YouTube logo svg for free download - Seeklogo.net">
            <a:extLst>
              <a:ext uri="{FF2B5EF4-FFF2-40B4-BE49-F238E27FC236}">
                <a16:creationId xmlns:a16="http://schemas.microsoft.com/office/drawing/2014/main" id="{33E7BBFD-7E6C-4DB5-A04B-52A9977D7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99" y="3313138"/>
            <a:ext cx="259497" cy="2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5876675-B8A7-4826-AC01-9F598E7FFCBC}"/>
              </a:ext>
            </a:extLst>
          </p:cNvPr>
          <p:cNvSpPr txBox="1"/>
          <p:nvPr/>
        </p:nvSpPr>
        <p:spPr>
          <a:xfrm>
            <a:off x="1383713" y="3858259"/>
            <a:ext cx="1660245" cy="37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93BFEE-68DF-4298-9A8C-D0DAF54CA243}"/>
              </a:ext>
            </a:extLst>
          </p:cNvPr>
          <p:cNvSpPr txBox="1"/>
          <p:nvPr/>
        </p:nvSpPr>
        <p:spPr>
          <a:xfrm>
            <a:off x="7097526" y="3828740"/>
            <a:ext cx="1187730" cy="37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2" descr="server에 대한 이미지 검색결과">
            <a:extLst>
              <a:ext uri="{FF2B5EF4-FFF2-40B4-BE49-F238E27FC236}">
                <a16:creationId xmlns:a16="http://schemas.microsoft.com/office/drawing/2014/main" id="{069A0D3F-2638-433A-8627-08249AD1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967" y="2909971"/>
            <a:ext cx="403282" cy="51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server에 대한 이미지 검색결과">
            <a:extLst>
              <a:ext uri="{FF2B5EF4-FFF2-40B4-BE49-F238E27FC236}">
                <a16:creationId xmlns:a16="http://schemas.microsoft.com/office/drawing/2014/main" id="{AAE31DA8-BA17-4526-A8E7-FA969C5F8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546" y="3565926"/>
            <a:ext cx="403282" cy="51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B287C5BE-574F-40F7-8CF8-E690EE08DDC0}"/>
              </a:ext>
            </a:extLst>
          </p:cNvPr>
          <p:cNvCxnSpPr/>
          <p:nvPr/>
        </p:nvCxnSpPr>
        <p:spPr bwMode="auto">
          <a:xfrm>
            <a:off x="2457423" y="3511912"/>
            <a:ext cx="184758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FF32633-6510-41FD-BB02-4A6458A8A5FD}"/>
              </a:ext>
            </a:extLst>
          </p:cNvPr>
          <p:cNvSpPr txBox="1"/>
          <p:nvPr/>
        </p:nvSpPr>
        <p:spPr>
          <a:xfrm>
            <a:off x="3048860" y="3077300"/>
            <a:ext cx="753933" cy="370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구부러진 연결선 192">
            <a:extLst>
              <a:ext uri="{FF2B5EF4-FFF2-40B4-BE49-F238E27FC236}">
                <a16:creationId xmlns:a16="http://schemas.microsoft.com/office/drawing/2014/main" id="{DFD37FA5-2C87-4034-A1C8-E261EE3EED5A}"/>
              </a:ext>
            </a:extLst>
          </p:cNvPr>
          <p:cNvCxnSpPr>
            <a:stCxn id="30" idx="3"/>
            <a:endCxn id="37" idx="1"/>
          </p:cNvCxnSpPr>
          <p:nvPr/>
        </p:nvCxnSpPr>
        <p:spPr>
          <a:xfrm flipV="1">
            <a:off x="5058461" y="3166341"/>
            <a:ext cx="2377506" cy="300963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구부러진 연결선 195">
            <a:extLst>
              <a:ext uri="{FF2B5EF4-FFF2-40B4-BE49-F238E27FC236}">
                <a16:creationId xmlns:a16="http://schemas.microsoft.com/office/drawing/2014/main" id="{B050C397-C8DA-4650-A812-2E2A267FBF5C}"/>
              </a:ext>
            </a:extLst>
          </p:cNvPr>
          <p:cNvCxnSpPr>
            <a:stCxn id="30" idx="3"/>
            <a:endCxn id="38" idx="1"/>
          </p:cNvCxnSpPr>
          <p:nvPr/>
        </p:nvCxnSpPr>
        <p:spPr>
          <a:xfrm>
            <a:off x="5058461" y="3467304"/>
            <a:ext cx="1726085" cy="354993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구부러진 연결선 201">
            <a:extLst>
              <a:ext uri="{FF2B5EF4-FFF2-40B4-BE49-F238E27FC236}">
                <a16:creationId xmlns:a16="http://schemas.microsoft.com/office/drawing/2014/main" id="{3E7873EC-E54E-44E9-8F0D-FFBDEBC9DB0E}"/>
              </a:ext>
            </a:extLst>
          </p:cNvPr>
          <p:cNvCxnSpPr>
            <a:stCxn id="30" idx="3"/>
            <a:endCxn id="31" idx="1"/>
          </p:cNvCxnSpPr>
          <p:nvPr/>
        </p:nvCxnSpPr>
        <p:spPr>
          <a:xfrm>
            <a:off x="5058461" y="3467304"/>
            <a:ext cx="3139438" cy="349055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9FECE8C-A834-4BA3-997F-A29500789047}"/>
              </a:ext>
            </a:extLst>
          </p:cNvPr>
          <p:cNvSpPr txBox="1"/>
          <p:nvPr/>
        </p:nvSpPr>
        <p:spPr>
          <a:xfrm>
            <a:off x="5050680" y="2931254"/>
            <a:ext cx="1139656" cy="370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Distribute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구부러진 연결선 253">
            <a:extLst>
              <a:ext uri="{FF2B5EF4-FFF2-40B4-BE49-F238E27FC236}">
                <a16:creationId xmlns:a16="http://schemas.microsoft.com/office/drawing/2014/main" id="{049FE15E-1620-454B-9AF6-ECA58E1AAFB7}"/>
              </a:ext>
            </a:extLst>
          </p:cNvPr>
          <p:cNvCxnSpPr>
            <a:stCxn id="37" idx="3"/>
            <a:endCxn id="49" idx="1"/>
          </p:cNvCxnSpPr>
          <p:nvPr/>
        </p:nvCxnSpPr>
        <p:spPr>
          <a:xfrm flipV="1">
            <a:off x="7839249" y="3048880"/>
            <a:ext cx="1786444" cy="117461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구부러진 연결선 256">
            <a:extLst>
              <a:ext uri="{FF2B5EF4-FFF2-40B4-BE49-F238E27FC236}">
                <a16:creationId xmlns:a16="http://schemas.microsoft.com/office/drawing/2014/main" id="{D692C7EA-0400-44B7-9B3A-22D19E6AE026}"/>
              </a:ext>
            </a:extLst>
          </p:cNvPr>
          <p:cNvCxnSpPr>
            <a:stCxn id="31" idx="3"/>
            <a:endCxn id="50" idx="1"/>
          </p:cNvCxnSpPr>
          <p:nvPr/>
        </p:nvCxnSpPr>
        <p:spPr>
          <a:xfrm flipV="1">
            <a:off x="8601180" y="3572634"/>
            <a:ext cx="1501255" cy="243724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구부러진 연결선 259">
            <a:extLst>
              <a:ext uri="{FF2B5EF4-FFF2-40B4-BE49-F238E27FC236}">
                <a16:creationId xmlns:a16="http://schemas.microsoft.com/office/drawing/2014/main" id="{428B3E00-FEF2-43F5-81E5-CA250E3494D5}"/>
              </a:ext>
            </a:extLst>
          </p:cNvPr>
          <p:cNvCxnSpPr>
            <a:stCxn id="31" idx="3"/>
            <a:endCxn id="48" idx="1"/>
          </p:cNvCxnSpPr>
          <p:nvPr/>
        </p:nvCxnSpPr>
        <p:spPr>
          <a:xfrm>
            <a:off x="8601180" y="3816359"/>
            <a:ext cx="1005672" cy="20739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그림 47">
            <a:extLst>
              <a:ext uri="{FF2B5EF4-FFF2-40B4-BE49-F238E27FC236}">
                <a16:creationId xmlns:a16="http://schemas.microsoft.com/office/drawing/2014/main" id="{EFAD60C2-A59E-47ED-A572-82EB95B5A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6852" y="3864835"/>
            <a:ext cx="488512" cy="317830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B9F8824A-ED34-4BD5-BABF-381D6BCB2B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693" y="2791232"/>
            <a:ext cx="353054" cy="5152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2C36B569-98D2-464D-8046-610CAB5E0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2435" y="3365982"/>
            <a:ext cx="225195" cy="413304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67FA3DB3-36D1-4732-B036-6210F0E588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8032" y="3586865"/>
            <a:ext cx="477566" cy="3137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C32EF1D-6F14-4F7E-9EAF-4C71C57273CB}"/>
              </a:ext>
            </a:extLst>
          </p:cNvPr>
          <p:cNvSpPr txBox="1"/>
          <p:nvPr/>
        </p:nvSpPr>
        <p:spPr>
          <a:xfrm>
            <a:off x="3756447" y="3854740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194BA2F5-1E23-47DA-A000-C1C06E9239E0}"/>
              </a:ext>
            </a:extLst>
          </p:cNvPr>
          <p:cNvSpPr/>
          <p:nvPr/>
        </p:nvSpPr>
        <p:spPr>
          <a:xfrm>
            <a:off x="931352" y="4902455"/>
            <a:ext cx="10607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altLang="ko-KR" sz="2800" b="1" dirty="0">
                <a:solidFill>
                  <a:prstClr val="black"/>
                </a:solidFill>
                <a:latin typeface="Calibri"/>
              </a:rPr>
              <a:t>Goal : Enhance video quality of the origin stream at ingest </a:t>
            </a:r>
            <a:br>
              <a:rPr lang="en-US" altLang="ko-KR" sz="2800" b="1" dirty="0">
                <a:solidFill>
                  <a:prstClr val="black"/>
                </a:solidFill>
                <a:latin typeface="Calibri"/>
              </a:rPr>
            </a:br>
            <a:r>
              <a:rPr lang="en-US" altLang="ko-KR" sz="28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E598C514-375D-41DE-9E31-15A2A03FB7B7}"/>
              </a:ext>
            </a:extLst>
          </p:cNvPr>
          <p:cNvSpPr/>
          <p:nvPr/>
        </p:nvSpPr>
        <p:spPr>
          <a:xfrm>
            <a:off x="1383713" y="2720490"/>
            <a:ext cx="5047779" cy="174688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6328512B-045D-4EDD-87B1-EB446085F41E}"/>
              </a:ext>
            </a:extLst>
          </p:cNvPr>
          <p:cNvSpPr/>
          <p:nvPr/>
        </p:nvSpPr>
        <p:spPr>
          <a:xfrm>
            <a:off x="838200" y="1475358"/>
            <a:ext cx="106077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altLang="ko-KR" sz="2800" b="1" dirty="0">
                <a:solidFill>
                  <a:prstClr val="black"/>
                </a:solidFill>
                <a:latin typeface="Calibri"/>
              </a:rPr>
              <a:t>System : Ingest process</a:t>
            </a:r>
          </a:p>
          <a:p>
            <a:pPr marL="971550" lvl="1" indent="-514350">
              <a:buFont typeface="Calibri" panose="020F0502020204030204" pitchFamily="34" charset="0"/>
              <a:buChar char="-"/>
            </a:pPr>
            <a:r>
              <a:rPr lang="en-US" altLang="ko-KR" sz="2800" dirty="0">
                <a:solidFill>
                  <a:prstClr val="black"/>
                </a:solidFill>
                <a:latin typeface="Calibri"/>
              </a:rPr>
              <a:t>first hop delivery between streamer – media server.</a:t>
            </a:r>
            <a:endParaRPr lang="en-US" altLang="ko-KR" sz="32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4" grpId="0"/>
      <p:bldP spid="27" grpId="0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40EBC8-491D-42B1-B2FF-A45B62694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63" y="365125"/>
            <a:ext cx="10419534" cy="866775"/>
          </a:xfrm>
        </p:spPr>
        <p:txBody>
          <a:bodyPr>
            <a:normAutofit/>
          </a:bodyPr>
          <a:lstStyle/>
          <a:p>
            <a:r>
              <a:rPr lang="en-US" altLang="ko-KR" dirty="0"/>
              <a:t>Super-resolution at Live Ingest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A765432-0462-4CB5-A985-FB897A8F3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9F792EE6-FE54-417E-9C03-E66B1042F8A6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5" name="구름 4">
            <a:extLst>
              <a:ext uri="{FF2B5EF4-FFF2-40B4-BE49-F238E27FC236}">
                <a16:creationId xmlns:a16="http://schemas.microsoft.com/office/drawing/2014/main" id="{FF986537-3614-4AAD-9887-38E06FFA7FCA}"/>
              </a:ext>
            </a:extLst>
          </p:cNvPr>
          <p:cNvSpPr/>
          <p:nvPr/>
        </p:nvSpPr>
        <p:spPr>
          <a:xfrm rot="294214">
            <a:off x="6316834" y="1604064"/>
            <a:ext cx="3045796" cy="2058338"/>
          </a:xfrm>
          <a:prstGeom prst="cloud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9351B6-A206-4AC3-B90A-D90CCEFFD167}"/>
              </a:ext>
            </a:extLst>
          </p:cNvPr>
          <p:cNvSpPr txBox="1"/>
          <p:nvPr/>
        </p:nvSpPr>
        <p:spPr>
          <a:xfrm>
            <a:off x="380242" y="3521315"/>
            <a:ext cx="182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Encoding </a:t>
            </a:r>
          </a:p>
          <a:p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ko-KR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508489A-A32E-42FC-890D-D54FEBE90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7" y="2040607"/>
            <a:ext cx="741765" cy="993106"/>
          </a:xfrm>
          <a:prstGeom prst="rect">
            <a:avLst/>
          </a:prstGeom>
        </p:spPr>
      </p:pic>
      <p:pic>
        <p:nvPicPr>
          <p:cNvPr id="8" name="Picture 2" descr="server에 대한 이미지 검색결과">
            <a:extLst>
              <a:ext uri="{FF2B5EF4-FFF2-40B4-BE49-F238E27FC236}">
                <a16:creationId xmlns:a16="http://schemas.microsoft.com/office/drawing/2014/main" id="{16A4B4F9-D796-47A8-9B08-E28C5B989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403" y="2652530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48C5155-5E49-495B-B5E8-C9C1A48D7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991" y="2079262"/>
            <a:ext cx="417948" cy="28166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D774D2C-4D4D-42B3-AFD6-1788CC4FF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30" y="2091049"/>
            <a:ext cx="458056" cy="840680"/>
          </a:xfrm>
          <a:prstGeom prst="rect">
            <a:avLst/>
          </a:prstGeom>
        </p:spPr>
      </p:pic>
      <p:pic>
        <p:nvPicPr>
          <p:cNvPr id="11" name="Picture 2" descr="YouTube logo svg for free download - Seeklogo.net">
            <a:extLst>
              <a:ext uri="{FF2B5EF4-FFF2-40B4-BE49-F238E27FC236}">
                <a16:creationId xmlns:a16="http://schemas.microsoft.com/office/drawing/2014/main" id="{B1EB65DE-B84E-412C-A916-66E5514C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78" y="2345261"/>
            <a:ext cx="323010" cy="32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E4E265-6C63-4BB9-A3DD-7760AA338170}"/>
              </a:ext>
            </a:extLst>
          </p:cNvPr>
          <p:cNvSpPr txBox="1"/>
          <p:nvPr/>
        </p:nvSpPr>
        <p:spPr>
          <a:xfrm>
            <a:off x="91411" y="3023804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B1F994-B0A5-424A-91BB-6131FA1E49BA}"/>
              </a:ext>
            </a:extLst>
          </p:cNvPr>
          <p:cNvSpPr txBox="1"/>
          <p:nvPr/>
        </p:nvSpPr>
        <p:spPr>
          <a:xfrm>
            <a:off x="7203709" y="3167731"/>
            <a:ext cx="147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CDNs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server에 대한 이미지 검색결과">
            <a:extLst>
              <a:ext uri="{FF2B5EF4-FFF2-40B4-BE49-F238E27FC236}">
                <a16:creationId xmlns:a16="http://schemas.microsoft.com/office/drawing/2014/main" id="{35619AFB-F8C4-4261-9D0F-B1C38167E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5" y="1843417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erver에 대한 이미지 검색결과">
            <a:extLst>
              <a:ext uri="{FF2B5EF4-FFF2-40B4-BE49-F238E27FC236}">
                <a16:creationId xmlns:a16="http://schemas.microsoft.com/office/drawing/2014/main" id="{69007A69-AE8C-498C-BD04-BE9482BD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25" y="2659921"/>
            <a:ext cx="501987" cy="63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60572203-9E67-4A76-8896-62A039A121F2}"/>
              </a:ext>
            </a:extLst>
          </p:cNvPr>
          <p:cNvCxnSpPr/>
          <p:nvPr/>
        </p:nvCxnSpPr>
        <p:spPr bwMode="auto">
          <a:xfrm>
            <a:off x="1427917" y="2592686"/>
            <a:ext cx="229979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5FC0CAA-8BC4-420A-9895-868E49CB40E4}"/>
              </a:ext>
            </a:extLst>
          </p:cNvPr>
          <p:cNvSpPr txBox="1"/>
          <p:nvPr/>
        </p:nvSpPr>
        <p:spPr>
          <a:xfrm>
            <a:off x="2164111" y="2142033"/>
            <a:ext cx="93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Ingest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구부러진 연결선 20">
            <a:extLst>
              <a:ext uri="{FF2B5EF4-FFF2-40B4-BE49-F238E27FC236}">
                <a16:creationId xmlns:a16="http://schemas.microsoft.com/office/drawing/2014/main" id="{12C085EE-0186-401B-BAE8-5F85A06D79BA}"/>
              </a:ext>
            </a:extLst>
          </p:cNvPr>
          <p:cNvCxnSpPr>
            <a:stCxn id="7" idx="3"/>
            <a:endCxn id="14" idx="1"/>
          </p:cNvCxnSpPr>
          <p:nvPr/>
        </p:nvCxnSpPr>
        <p:spPr>
          <a:xfrm flipV="1">
            <a:off x="4665572" y="2162535"/>
            <a:ext cx="2959413" cy="374625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구부러진 연결선 21">
            <a:extLst>
              <a:ext uri="{FF2B5EF4-FFF2-40B4-BE49-F238E27FC236}">
                <a16:creationId xmlns:a16="http://schemas.microsoft.com/office/drawing/2014/main" id="{1D81CFD0-6983-416E-B5E7-2CA62434BC34}"/>
              </a:ext>
            </a:extLst>
          </p:cNvPr>
          <p:cNvCxnSpPr>
            <a:stCxn id="7" idx="3"/>
            <a:endCxn id="15" idx="1"/>
          </p:cNvCxnSpPr>
          <p:nvPr/>
        </p:nvCxnSpPr>
        <p:spPr>
          <a:xfrm>
            <a:off x="4665572" y="2537160"/>
            <a:ext cx="2148553" cy="441879"/>
          </a:xfrm>
          <a:prstGeom prst="curvedConnector3">
            <a:avLst>
              <a:gd name="adj1" fmla="val 50000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구부러진 연결선 22">
            <a:extLst>
              <a:ext uri="{FF2B5EF4-FFF2-40B4-BE49-F238E27FC236}">
                <a16:creationId xmlns:a16="http://schemas.microsoft.com/office/drawing/2014/main" id="{92472577-5742-4188-BBD8-EBCEAB247183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4665572" y="2537160"/>
            <a:ext cx="3907831" cy="434488"/>
          </a:xfrm>
          <a:prstGeom prst="curvedConnector3">
            <a:avLst>
              <a:gd name="adj1" fmla="val 79574"/>
            </a:avLst>
          </a:prstGeom>
          <a:ln w="1905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구부러진 연결선 24">
            <a:extLst>
              <a:ext uri="{FF2B5EF4-FFF2-40B4-BE49-F238E27FC236}">
                <a16:creationId xmlns:a16="http://schemas.microsoft.com/office/drawing/2014/main" id="{EB23CD3F-4CCD-4604-BDEB-58DF988B38EB}"/>
              </a:ext>
            </a:extLst>
          </p:cNvPr>
          <p:cNvCxnSpPr>
            <a:stCxn id="14" idx="3"/>
            <a:endCxn id="35" idx="1"/>
          </p:cNvCxnSpPr>
          <p:nvPr/>
        </p:nvCxnSpPr>
        <p:spPr>
          <a:xfrm flipV="1">
            <a:off x="8126972" y="2016325"/>
            <a:ext cx="2223685" cy="14621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구부러진 연결선 25">
            <a:extLst>
              <a:ext uri="{FF2B5EF4-FFF2-40B4-BE49-F238E27FC236}">
                <a16:creationId xmlns:a16="http://schemas.microsoft.com/office/drawing/2014/main" id="{27A4CB48-CBF9-4AED-8962-176DB9784A7B}"/>
              </a:ext>
            </a:extLst>
          </p:cNvPr>
          <p:cNvCxnSpPr>
            <a:stCxn id="8" idx="3"/>
            <a:endCxn id="37" idx="1"/>
          </p:cNvCxnSpPr>
          <p:nvPr/>
        </p:nvCxnSpPr>
        <p:spPr>
          <a:xfrm flipV="1">
            <a:off x="9075390" y="2668271"/>
            <a:ext cx="1868695" cy="30337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구부러진 연결선 26">
            <a:extLst>
              <a:ext uri="{FF2B5EF4-FFF2-40B4-BE49-F238E27FC236}">
                <a16:creationId xmlns:a16="http://schemas.microsoft.com/office/drawing/2014/main" id="{D1E4F4CF-B64D-42CD-B75B-8E1892CF552B}"/>
              </a:ext>
            </a:extLst>
          </p:cNvPr>
          <p:cNvCxnSpPr>
            <a:stCxn id="8" idx="3"/>
            <a:endCxn id="34" idx="1"/>
          </p:cNvCxnSpPr>
          <p:nvPr/>
        </p:nvCxnSpPr>
        <p:spPr>
          <a:xfrm>
            <a:off x="9075390" y="2971648"/>
            <a:ext cx="1251815" cy="25815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구름 24">
            <a:extLst>
              <a:ext uri="{FF2B5EF4-FFF2-40B4-BE49-F238E27FC236}">
                <a16:creationId xmlns:a16="http://schemas.microsoft.com/office/drawing/2014/main" id="{2FC54520-9186-4EB0-90DB-F14C9A026136}"/>
              </a:ext>
            </a:extLst>
          </p:cNvPr>
          <p:cNvSpPr/>
          <p:nvPr/>
        </p:nvSpPr>
        <p:spPr>
          <a:xfrm>
            <a:off x="1669122" y="1630972"/>
            <a:ext cx="2442319" cy="1074891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Congestion</a:t>
            </a:r>
            <a:endParaRPr lang="ko-KR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B81479A7-D2EB-44F0-B4E9-F8F8B27B6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472" y="3520530"/>
            <a:ext cx="496185" cy="477808"/>
          </a:xfrm>
          <a:prstGeom prst="rect">
            <a:avLst/>
          </a:prstGeom>
        </p:spPr>
      </p:pic>
      <p:cxnSp>
        <p:nvCxnSpPr>
          <p:cNvPr id="27" name="구부러진 연결선 35">
            <a:extLst>
              <a:ext uri="{FF2B5EF4-FFF2-40B4-BE49-F238E27FC236}">
                <a16:creationId xmlns:a16="http://schemas.microsoft.com/office/drawing/2014/main" id="{7A519982-4508-4DDD-B991-3328D664CC61}"/>
              </a:ext>
            </a:extLst>
          </p:cNvPr>
          <p:cNvCxnSpPr>
            <a:cxnSpLocks/>
            <a:stCxn id="10" idx="1"/>
            <a:endCxn id="6" idx="1"/>
          </p:cNvCxnSpPr>
          <p:nvPr/>
        </p:nvCxnSpPr>
        <p:spPr>
          <a:xfrm rot="10800000" flipV="1">
            <a:off x="380242" y="2511388"/>
            <a:ext cx="424888" cy="1363869"/>
          </a:xfrm>
          <a:prstGeom prst="curvedConnector3">
            <a:avLst>
              <a:gd name="adj1" fmla="val 1538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아래쪽 화살표 75">
            <a:extLst>
              <a:ext uri="{FF2B5EF4-FFF2-40B4-BE49-F238E27FC236}">
                <a16:creationId xmlns:a16="http://schemas.microsoft.com/office/drawing/2014/main" id="{2088F59D-F81A-4033-AE07-E0D5E1136741}"/>
              </a:ext>
            </a:extLst>
          </p:cNvPr>
          <p:cNvSpPr/>
          <p:nvPr/>
        </p:nvSpPr>
        <p:spPr bwMode="auto">
          <a:xfrm>
            <a:off x="4008237" y="3483317"/>
            <a:ext cx="732247" cy="578984"/>
          </a:xfrm>
          <a:prstGeom prst="downArrow">
            <a:avLst>
              <a:gd name="adj1" fmla="val 50000"/>
              <a:gd name="adj2" fmla="val 3858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9527FC-1BBD-434A-A164-F2D198EE72C4}"/>
              </a:ext>
            </a:extLst>
          </p:cNvPr>
          <p:cNvSpPr txBox="1"/>
          <p:nvPr/>
        </p:nvSpPr>
        <p:spPr>
          <a:xfrm>
            <a:off x="3414980" y="3021611"/>
            <a:ext cx="206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Media Server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354AA932-748A-4FBF-A92B-B23A43B9EA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4209" y="2685984"/>
            <a:ext cx="594453" cy="3906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ED77C9-D4E1-490A-B35F-1C00DB4F90F6}"/>
              </a:ext>
            </a:extLst>
          </p:cNvPr>
          <p:cNvSpPr txBox="1"/>
          <p:nvPr/>
        </p:nvSpPr>
        <p:spPr>
          <a:xfrm>
            <a:off x="2126497" y="2633233"/>
            <a:ext cx="1653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&lt; 1080p, 4K</a:t>
            </a:r>
            <a:b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0353C495-1FD5-47BD-94AD-0A08556E2B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7205" y="3031989"/>
            <a:ext cx="608078" cy="395621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6391065-E248-4A4B-A566-781A96F81F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7" y="1695616"/>
            <a:ext cx="439466" cy="6414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6E567E1-A81F-43B8-873C-8628F4BFA1B4}"/>
              </a:ext>
            </a:extLst>
          </p:cNvPr>
          <p:cNvSpPr txBox="1"/>
          <p:nvPr/>
        </p:nvSpPr>
        <p:spPr>
          <a:xfrm>
            <a:off x="9795270" y="3499596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Calibri" panose="020F0502020204030204" pitchFamily="34" charset="0"/>
                <a:cs typeface="Calibri" panose="020F0502020204030204" pitchFamily="34" charset="0"/>
              </a:rPr>
              <a:t>Viewers</a:t>
            </a:r>
            <a:endParaRPr lang="ko-KR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31ECAE13-14F4-4FC4-A5D7-F50D0D308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85" y="2411039"/>
            <a:ext cx="280312" cy="514463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564276" y="4043255"/>
            <a:ext cx="5659266" cy="2111208"/>
            <a:chOff x="564276" y="4043255"/>
            <a:chExt cx="5659266" cy="2111208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470CBB2-4159-441F-B0D8-099EA0D73F21}"/>
                </a:ext>
              </a:extLst>
            </p:cNvPr>
            <p:cNvSpPr txBox="1"/>
            <p:nvPr/>
          </p:nvSpPr>
          <p:spPr>
            <a:xfrm>
              <a:off x="2186550" y="4043255"/>
              <a:ext cx="38892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Super-resolution &amp; Transcode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57" name="그룹 356">
              <a:extLst>
                <a:ext uri="{FF2B5EF4-FFF2-40B4-BE49-F238E27FC236}">
                  <a16:creationId xmlns:a16="http://schemas.microsoft.com/office/drawing/2014/main" id="{3E15A909-291A-4629-8324-FDCEC96EDB9B}"/>
                </a:ext>
              </a:extLst>
            </p:cNvPr>
            <p:cNvGrpSpPr/>
            <p:nvPr/>
          </p:nvGrpSpPr>
          <p:grpSpPr>
            <a:xfrm>
              <a:off x="564276" y="4511388"/>
              <a:ext cx="5659266" cy="1643075"/>
              <a:chOff x="564276" y="4511388"/>
              <a:chExt cx="5659266" cy="1643075"/>
            </a:xfrm>
          </p:grpSpPr>
          <p:cxnSp>
            <p:nvCxnSpPr>
              <p:cNvPr id="79" name="직선 화살표 연결선 78">
                <a:extLst>
                  <a:ext uri="{FF2B5EF4-FFF2-40B4-BE49-F238E27FC236}">
                    <a16:creationId xmlns:a16="http://schemas.microsoft.com/office/drawing/2014/main" id="{28FA9C46-74BC-46A2-8887-341EF17F7988}"/>
                  </a:ext>
                </a:extLst>
              </p:cNvPr>
              <p:cNvCxnSpPr/>
              <p:nvPr/>
            </p:nvCxnSpPr>
            <p:spPr bwMode="auto">
              <a:xfrm>
                <a:off x="2232151" y="5455690"/>
                <a:ext cx="1964555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80" name="모서리가 둥근 직사각형 201">
                <a:extLst>
                  <a:ext uri="{FF2B5EF4-FFF2-40B4-BE49-F238E27FC236}">
                    <a16:creationId xmlns:a16="http://schemas.microsoft.com/office/drawing/2014/main" id="{98D55C45-A653-4140-89C1-1F3033AA7686}"/>
                  </a:ext>
                </a:extLst>
              </p:cNvPr>
              <p:cNvSpPr/>
              <p:nvPr/>
            </p:nvSpPr>
            <p:spPr bwMode="auto">
              <a:xfrm>
                <a:off x="564276" y="4511388"/>
                <a:ext cx="5659266" cy="1643075"/>
              </a:xfrm>
              <a:prstGeom prst="round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7325FF2-DE70-45F8-AC4C-0B48D1F7EF0A}"/>
                  </a:ext>
                </a:extLst>
              </p:cNvPr>
              <p:cNvSpPr txBox="1"/>
              <p:nvPr/>
            </p:nvSpPr>
            <p:spPr>
              <a:xfrm>
                <a:off x="1892392" y="4622718"/>
                <a:ext cx="22828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super-resolution</a:t>
                </a:r>
                <a:endParaRPr lang="ko-KR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518269B0-25B1-4409-875F-549839B865BA}"/>
                  </a:ext>
                </a:extLst>
              </p:cNvPr>
              <p:cNvSpPr/>
              <p:nvPr/>
            </p:nvSpPr>
            <p:spPr>
              <a:xfrm>
                <a:off x="2753999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7FDBD093-E5FA-43C2-8712-8B4C95499667}"/>
                  </a:ext>
                </a:extLst>
              </p:cNvPr>
              <p:cNvSpPr/>
              <p:nvPr/>
            </p:nvSpPr>
            <p:spPr>
              <a:xfrm>
                <a:off x="3386638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/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0982FD19-80CC-4C8B-A5D9-371ECB961084}"/>
                  </a:ext>
                </a:extLst>
              </p:cNvPr>
              <p:cNvSpPr/>
              <p:nvPr/>
            </p:nvSpPr>
            <p:spPr>
              <a:xfrm>
                <a:off x="2851484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34247084-A629-43E5-8AD9-2F9269C6F043}"/>
                  </a:ext>
                </a:extLst>
              </p:cNvPr>
              <p:cNvSpPr/>
              <p:nvPr/>
            </p:nvSpPr>
            <p:spPr>
              <a:xfrm>
                <a:off x="2941213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68EA5CC6-63CC-4997-A8C6-409F25BDAB7E}"/>
                  </a:ext>
                </a:extLst>
              </p:cNvPr>
              <p:cNvSpPr/>
              <p:nvPr/>
            </p:nvSpPr>
            <p:spPr>
              <a:xfrm>
                <a:off x="3037449" y="5327873"/>
                <a:ext cx="68269" cy="42002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9525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grpSp>
            <p:nvGrpSpPr>
              <p:cNvPr id="87" name="그룹 86">
                <a:extLst>
                  <a:ext uri="{FF2B5EF4-FFF2-40B4-BE49-F238E27FC236}">
                    <a16:creationId xmlns:a16="http://schemas.microsoft.com/office/drawing/2014/main" id="{A6961632-4411-4760-8948-2FD874D09B16}"/>
                  </a:ext>
                </a:extLst>
              </p:cNvPr>
              <p:cNvGrpSpPr/>
              <p:nvPr/>
            </p:nvGrpSpPr>
            <p:grpSpPr>
              <a:xfrm>
                <a:off x="3142340" y="5462131"/>
                <a:ext cx="208421" cy="61628"/>
                <a:chOff x="4092000" y="4871966"/>
                <a:chExt cx="389754" cy="108000"/>
              </a:xfrm>
            </p:grpSpPr>
            <p:sp>
              <p:nvSpPr>
                <p:cNvPr id="88" name="타원 87">
                  <a:extLst>
                    <a:ext uri="{FF2B5EF4-FFF2-40B4-BE49-F238E27FC236}">
                      <a16:creationId xmlns:a16="http://schemas.microsoft.com/office/drawing/2014/main" id="{3473BCFD-706E-44EC-BBFD-190651F6C5C2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89" name="타원 88">
                  <a:extLst>
                    <a:ext uri="{FF2B5EF4-FFF2-40B4-BE49-F238E27FC236}">
                      <a16:creationId xmlns:a16="http://schemas.microsoft.com/office/drawing/2014/main" id="{64E3B393-10B1-492B-92A6-644E9EA3813B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90" name="타원 89">
                  <a:extLst>
                    <a:ext uri="{FF2B5EF4-FFF2-40B4-BE49-F238E27FC236}">
                      <a16:creationId xmlns:a16="http://schemas.microsoft.com/office/drawing/2014/main" id="{A422581E-2C2D-490B-9D7D-495CE677EF10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</p:grpSp>
          <p:sp>
            <p:nvSpPr>
              <p:cNvPr id="91" name="직사각형 90">
                <a:extLst>
                  <a:ext uri="{FF2B5EF4-FFF2-40B4-BE49-F238E27FC236}">
                    <a16:creationId xmlns:a16="http://schemas.microsoft.com/office/drawing/2014/main" id="{B2A936BE-A141-487A-B385-0FCF3E2FDF60}"/>
                  </a:ext>
                </a:extLst>
              </p:cNvPr>
              <p:cNvSpPr/>
              <p:nvPr/>
            </p:nvSpPr>
            <p:spPr>
              <a:xfrm>
                <a:off x="2394632" y="5362184"/>
                <a:ext cx="112970" cy="22005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직사각형 91">
                <a:extLst>
                  <a:ext uri="{FF2B5EF4-FFF2-40B4-BE49-F238E27FC236}">
                    <a16:creationId xmlns:a16="http://schemas.microsoft.com/office/drawing/2014/main" id="{C8FD44F8-0BAB-4E68-AACB-00D329C8222C}"/>
                  </a:ext>
                </a:extLst>
              </p:cNvPr>
              <p:cNvSpPr/>
              <p:nvPr/>
            </p:nvSpPr>
            <p:spPr>
              <a:xfrm>
                <a:off x="3805629" y="5299260"/>
                <a:ext cx="112970" cy="330084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53"/>
                <a:endParaRPr lang="ko-KR" altLang="en-US">
                  <a:solidFill>
                    <a:prstClr val="white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endParaRPr>
              </a:p>
            </p:txBody>
          </p:sp>
          <p:pic>
            <p:nvPicPr>
              <p:cNvPr id="93" name="Picture 12" descr="titan xpì ëí ì´ë¯¸ì§ ê²ìê²°ê³¼">
                <a:extLst>
                  <a:ext uri="{FF2B5EF4-FFF2-40B4-BE49-F238E27FC236}">
                    <a16:creationId xmlns:a16="http://schemas.microsoft.com/office/drawing/2014/main" id="{891D675E-4C22-4378-8F3D-943668744A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8989" b="89888" l="0" r="976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4641" y="5566452"/>
                <a:ext cx="784472" cy="409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4" name="그룹 93">
                <a:extLst>
                  <a:ext uri="{FF2B5EF4-FFF2-40B4-BE49-F238E27FC236}">
                    <a16:creationId xmlns:a16="http://schemas.microsoft.com/office/drawing/2014/main" id="{106681B3-E279-4FA9-8EC9-059D3AD1A839}"/>
                  </a:ext>
                </a:extLst>
              </p:cNvPr>
              <p:cNvGrpSpPr/>
              <p:nvPr/>
            </p:nvGrpSpPr>
            <p:grpSpPr>
              <a:xfrm>
                <a:off x="598257" y="4588399"/>
                <a:ext cx="2102743" cy="1512343"/>
                <a:chOff x="3595558" y="4199578"/>
                <a:chExt cx="2102743" cy="1512343"/>
              </a:xfrm>
            </p:grpSpPr>
            <p:sp>
              <p:nvSpPr>
                <p:cNvPr id="95" name="직사각형 94">
                  <a:extLst>
                    <a:ext uri="{FF2B5EF4-FFF2-40B4-BE49-F238E27FC236}">
                      <a16:creationId xmlns:a16="http://schemas.microsoft.com/office/drawing/2014/main" id="{34DEE064-CA9E-49A0-9592-00462E524307}"/>
                    </a:ext>
                  </a:extLst>
                </p:cNvPr>
                <p:cNvSpPr/>
                <p:nvPr/>
              </p:nvSpPr>
              <p:spPr>
                <a:xfrm>
                  <a:off x="4111441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직사각형 95">
                  <a:extLst>
                    <a:ext uri="{FF2B5EF4-FFF2-40B4-BE49-F238E27FC236}">
                      <a16:creationId xmlns:a16="http://schemas.microsoft.com/office/drawing/2014/main" id="{A158B724-3C18-4A7C-B8D6-718603C0A1A5}"/>
                    </a:ext>
                  </a:extLst>
                </p:cNvPr>
                <p:cNvSpPr/>
                <p:nvPr/>
              </p:nvSpPr>
              <p:spPr>
                <a:xfrm>
                  <a:off x="4261180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" name="직사각형 96">
                  <a:extLst>
                    <a:ext uri="{FF2B5EF4-FFF2-40B4-BE49-F238E27FC236}">
                      <a16:creationId xmlns:a16="http://schemas.microsoft.com/office/drawing/2014/main" id="{6EAEDA74-F5CD-44B3-92F0-2E2514C6F390}"/>
                    </a:ext>
                  </a:extLst>
                </p:cNvPr>
                <p:cNvSpPr/>
                <p:nvPr/>
              </p:nvSpPr>
              <p:spPr>
                <a:xfrm>
                  <a:off x="4569214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" name="직사각형 97">
                  <a:extLst>
                    <a:ext uri="{FF2B5EF4-FFF2-40B4-BE49-F238E27FC236}">
                      <a16:creationId xmlns:a16="http://schemas.microsoft.com/office/drawing/2014/main" id="{C395F86F-141C-4386-9CAF-EF9EF19FA70F}"/>
                    </a:ext>
                  </a:extLst>
                </p:cNvPr>
                <p:cNvSpPr/>
                <p:nvPr/>
              </p:nvSpPr>
              <p:spPr>
                <a:xfrm>
                  <a:off x="4418640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직사각형 98">
                  <a:extLst>
                    <a:ext uri="{FF2B5EF4-FFF2-40B4-BE49-F238E27FC236}">
                      <a16:creationId xmlns:a16="http://schemas.microsoft.com/office/drawing/2014/main" id="{BF5FFBD4-B6DB-4BCD-BC1D-592388692A56}"/>
                    </a:ext>
                  </a:extLst>
                </p:cNvPr>
                <p:cNvSpPr/>
                <p:nvPr/>
              </p:nvSpPr>
              <p:spPr>
                <a:xfrm>
                  <a:off x="4727238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직사각형 99">
                  <a:extLst>
                    <a:ext uri="{FF2B5EF4-FFF2-40B4-BE49-F238E27FC236}">
                      <a16:creationId xmlns:a16="http://schemas.microsoft.com/office/drawing/2014/main" id="{A385DE2F-E35B-4ECE-88B7-273DF47BAF75}"/>
                    </a:ext>
                  </a:extLst>
                </p:cNvPr>
                <p:cNvSpPr/>
                <p:nvPr/>
              </p:nvSpPr>
              <p:spPr>
                <a:xfrm>
                  <a:off x="4885262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직사각형 100">
                  <a:extLst>
                    <a:ext uri="{FF2B5EF4-FFF2-40B4-BE49-F238E27FC236}">
                      <a16:creationId xmlns:a16="http://schemas.microsoft.com/office/drawing/2014/main" id="{4808EFB8-F3A5-4A9A-BDD6-CF361D9C541C}"/>
                    </a:ext>
                  </a:extLst>
                </p:cNvPr>
                <p:cNvSpPr/>
                <p:nvPr/>
              </p:nvSpPr>
              <p:spPr>
                <a:xfrm>
                  <a:off x="3957200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27AB0C7D-6B1A-414A-A794-82EDB07F65B6}"/>
                    </a:ext>
                  </a:extLst>
                </p:cNvPr>
                <p:cNvSpPr/>
                <p:nvPr/>
              </p:nvSpPr>
              <p:spPr>
                <a:xfrm>
                  <a:off x="3802784" y="4733121"/>
                  <a:ext cx="112970" cy="330084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3" name="직선 화살표 연결선 102">
                  <a:extLst>
                    <a:ext uri="{FF2B5EF4-FFF2-40B4-BE49-F238E27FC236}">
                      <a16:creationId xmlns:a16="http://schemas.microsoft.com/office/drawing/2014/main" id="{15C51021-21F6-44B2-8935-462A50044AA3}"/>
                    </a:ext>
                  </a:extLst>
                </p:cNvPr>
                <p:cNvCxnSpPr/>
                <p:nvPr/>
              </p:nvCxnSpPr>
              <p:spPr bwMode="auto">
                <a:xfrm flipV="1">
                  <a:off x="3721586" y="4567629"/>
                  <a:ext cx="0" cy="970751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080580D-2229-4F5D-99D2-9808816F20DF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3595558" y="4199578"/>
                  <a:ext cx="8595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5" name="직선 화살표 연결선 104">
                  <a:extLst>
                    <a:ext uri="{FF2B5EF4-FFF2-40B4-BE49-F238E27FC236}">
                      <a16:creationId xmlns:a16="http://schemas.microsoft.com/office/drawing/2014/main" id="{64B08FF1-C612-41C0-AFAA-09E05E706643}"/>
                    </a:ext>
                  </a:extLst>
                </p:cNvPr>
                <p:cNvCxnSpPr/>
                <p:nvPr/>
              </p:nvCxnSpPr>
              <p:spPr bwMode="auto">
                <a:xfrm>
                  <a:off x="3710401" y="5546638"/>
                  <a:ext cx="141647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1152992-7714-45DF-A8FC-A4E60B9A3F70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5048764" y="5342589"/>
                  <a:ext cx="6495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Time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직사각형 106">
                  <a:extLst>
                    <a:ext uri="{FF2B5EF4-FFF2-40B4-BE49-F238E27FC236}">
                      <a16:creationId xmlns:a16="http://schemas.microsoft.com/office/drawing/2014/main" id="{08E441EC-10A8-467B-A5A3-6BF6725C497B}"/>
                    </a:ext>
                  </a:extLst>
                </p:cNvPr>
                <p:cNvSpPr/>
                <p:nvPr/>
              </p:nvSpPr>
              <p:spPr>
                <a:xfrm>
                  <a:off x="4111441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직사각형 107">
                  <a:extLst>
                    <a:ext uri="{FF2B5EF4-FFF2-40B4-BE49-F238E27FC236}">
                      <a16:creationId xmlns:a16="http://schemas.microsoft.com/office/drawing/2014/main" id="{24689BD6-80F9-41D5-9B4B-BA360ECD470C}"/>
                    </a:ext>
                  </a:extLst>
                </p:cNvPr>
                <p:cNvSpPr/>
                <p:nvPr/>
              </p:nvSpPr>
              <p:spPr>
                <a:xfrm>
                  <a:off x="426118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직사각형 108">
                  <a:extLst>
                    <a:ext uri="{FF2B5EF4-FFF2-40B4-BE49-F238E27FC236}">
                      <a16:creationId xmlns:a16="http://schemas.microsoft.com/office/drawing/2014/main" id="{854D5158-6EE0-4035-B5A8-DFFA0B8F3177}"/>
                    </a:ext>
                  </a:extLst>
                </p:cNvPr>
                <p:cNvSpPr/>
                <p:nvPr/>
              </p:nvSpPr>
              <p:spPr>
                <a:xfrm>
                  <a:off x="4569214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직사각형 109">
                  <a:extLst>
                    <a:ext uri="{FF2B5EF4-FFF2-40B4-BE49-F238E27FC236}">
                      <a16:creationId xmlns:a16="http://schemas.microsoft.com/office/drawing/2014/main" id="{ADD9B216-1F64-4BCC-BD28-B05215B4100C}"/>
                    </a:ext>
                  </a:extLst>
                </p:cNvPr>
                <p:cNvSpPr/>
                <p:nvPr/>
              </p:nvSpPr>
              <p:spPr>
                <a:xfrm>
                  <a:off x="441864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직사각형 110">
                  <a:extLst>
                    <a:ext uri="{FF2B5EF4-FFF2-40B4-BE49-F238E27FC236}">
                      <a16:creationId xmlns:a16="http://schemas.microsoft.com/office/drawing/2014/main" id="{F39F756C-1BEA-401F-A346-D0E9B8493F7C}"/>
                    </a:ext>
                  </a:extLst>
                </p:cNvPr>
                <p:cNvSpPr/>
                <p:nvPr/>
              </p:nvSpPr>
              <p:spPr>
                <a:xfrm>
                  <a:off x="4727238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직사각형 111">
                  <a:extLst>
                    <a:ext uri="{FF2B5EF4-FFF2-40B4-BE49-F238E27FC236}">
                      <a16:creationId xmlns:a16="http://schemas.microsoft.com/office/drawing/2014/main" id="{543000B6-D3A7-47F3-A09D-2FA5552F5689}"/>
                    </a:ext>
                  </a:extLst>
                </p:cNvPr>
                <p:cNvSpPr/>
                <p:nvPr/>
              </p:nvSpPr>
              <p:spPr>
                <a:xfrm>
                  <a:off x="4885262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직사각형 112">
                  <a:extLst>
                    <a:ext uri="{FF2B5EF4-FFF2-40B4-BE49-F238E27FC236}">
                      <a16:creationId xmlns:a16="http://schemas.microsoft.com/office/drawing/2014/main" id="{D5CE766A-602E-4F99-A070-84E810DE2728}"/>
                    </a:ext>
                  </a:extLst>
                </p:cNvPr>
                <p:cNvSpPr/>
                <p:nvPr/>
              </p:nvSpPr>
              <p:spPr>
                <a:xfrm>
                  <a:off x="3960867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직사각형 113">
                  <a:extLst>
                    <a:ext uri="{FF2B5EF4-FFF2-40B4-BE49-F238E27FC236}">
                      <a16:creationId xmlns:a16="http://schemas.microsoft.com/office/drawing/2014/main" id="{C63D788D-6629-46E9-B05F-9F3DC419877C}"/>
                    </a:ext>
                  </a:extLst>
                </p:cNvPr>
                <p:cNvSpPr/>
                <p:nvPr/>
              </p:nvSpPr>
              <p:spPr>
                <a:xfrm>
                  <a:off x="3804255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직사각형 114">
                  <a:extLst>
                    <a:ext uri="{FF2B5EF4-FFF2-40B4-BE49-F238E27FC236}">
                      <a16:creationId xmlns:a16="http://schemas.microsoft.com/office/drawing/2014/main" id="{99155C4C-971C-4519-BE2A-CD90FB44FD54}"/>
                    </a:ext>
                  </a:extLst>
                </p:cNvPr>
                <p:cNvSpPr/>
                <p:nvPr/>
              </p:nvSpPr>
              <p:spPr>
                <a:xfrm>
                  <a:off x="411144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직사각형 115">
                  <a:extLst>
                    <a:ext uri="{FF2B5EF4-FFF2-40B4-BE49-F238E27FC236}">
                      <a16:creationId xmlns:a16="http://schemas.microsoft.com/office/drawing/2014/main" id="{47F76CD5-DD34-4571-95F2-642519968850}"/>
                    </a:ext>
                  </a:extLst>
                </p:cNvPr>
                <p:cNvSpPr/>
                <p:nvPr/>
              </p:nvSpPr>
              <p:spPr>
                <a:xfrm>
                  <a:off x="426118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7" name="직사각형 116">
                  <a:extLst>
                    <a:ext uri="{FF2B5EF4-FFF2-40B4-BE49-F238E27FC236}">
                      <a16:creationId xmlns:a16="http://schemas.microsoft.com/office/drawing/2014/main" id="{47B44B20-FBBC-414B-8F7D-C578CEBDC146}"/>
                    </a:ext>
                  </a:extLst>
                </p:cNvPr>
                <p:cNvSpPr/>
                <p:nvPr/>
              </p:nvSpPr>
              <p:spPr>
                <a:xfrm>
                  <a:off x="4569214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8" name="직사각형 117">
                  <a:extLst>
                    <a:ext uri="{FF2B5EF4-FFF2-40B4-BE49-F238E27FC236}">
                      <a16:creationId xmlns:a16="http://schemas.microsoft.com/office/drawing/2014/main" id="{DCE0061C-C53A-4857-B3A9-A8BA6E0522A3}"/>
                    </a:ext>
                  </a:extLst>
                </p:cNvPr>
                <p:cNvSpPr/>
                <p:nvPr/>
              </p:nvSpPr>
              <p:spPr>
                <a:xfrm>
                  <a:off x="441864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9" name="직사각형 118">
                  <a:extLst>
                    <a:ext uri="{FF2B5EF4-FFF2-40B4-BE49-F238E27FC236}">
                      <a16:creationId xmlns:a16="http://schemas.microsoft.com/office/drawing/2014/main" id="{8A4BFA69-642A-4AA5-9ED1-696FE7ADADDE}"/>
                    </a:ext>
                  </a:extLst>
                </p:cNvPr>
                <p:cNvSpPr/>
                <p:nvPr/>
              </p:nvSpPr>
              <p:spPr>
                <a:xfrm>
                  <a:off x="4727238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0" name="직사각형 119">
                  <a:extLst>
                    <a:ext uri="{FF2B5EF4-FFF2-40B4-BE49-F238E27FC236}">
                      <a16:creationId xmlns:a16="http://schemas.microsoft.com/office/drawing/2014/main" id="{71D885AB-C070-4465-A611-B7B927B2BB6D}"/>
                    </a:ext>
                  </a:extLst>
                </p:cNvPr>
                <p:cNvSpPr/>
                <p:nvPr/>
              </p:nvSpPr>
              <p:spPr>
                <a:xfrm>
                  <a:off x="488526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1" name="직사각형 120">
                  <a:extLst>
                    <a:ext uri="{FF2B5EF4-FFF2-40B4-BE49-F238E27FC236}">
                      <a16:creationId xmlns:a16="http://schemas.microsoft.com/office/drawing/2014/main" id="{E3D30FA6-E030-489D-A11F-8EE73FB12309}"/>
                    </a:ext>
                  </a:extLst>
                </p:cNvPr>
                <p:cNvSpPr/>
                <p:nvPr/>
              </p:nvSpPr>
              <p:spPr>
                <a:xfrm>
                  <a:off x="396170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2" name="직사각형 121">
                  <a:extLst>
                    <a:ext uri="{FF2B5EF4-FFF2-40B4-BE49-F238E27FC236}">
                      <a16:creationId xmlns:a16="http://schemas.microsoft.com/office/drawing/2014/main" id="{5EA722EF-76BD-47BB-9EA1-E624BCB41631}"/>
                    </a:ext>
                  </a:extLst>
                </p:cNvPr>
                <p:cNvSpPr/>
                <p:nvPr/>
              </p:nvSpPr>
              <p:spPr>
                <a:xfrm>
                  <a:off x="381202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그룹 122">
                <a:extLst>
                  <a:ext uri="{FF2B5EF4-FFF2-40B4-BE49-F238E27FC236}">
                    <a16:creationId xmlns:a16="http://schemas.microsoft.com/office/drawing/2014/main" id="{EE04EAA6-ACE2-4920-AE85-E65FF69696CD}"/>
                  </a:ext>
                </a:extLst>
              </p:cNvPr>
              <p:cNvGrpSpPr/>
              <p:nvPr/>
            </p:nvGrpSpPr>
            <p:grpSpPr>
              <a:xfrm>
                <a:off x="4143819" y="4567983"/>
                <a:ext cx="2077343" cy="1499643"/>
                <a:chOff x="3595558" y="4199578"/>
                <a:chExt cx="2077343" cy="1499643"/>
              </a:xfrm>
            </p:grpSpPr>
            <p:sp>
              <p:nvSpPr>
                <p:cNvPr id="124" name="직사각형 123">
                  <a:extLst>
                    <a:ext uri="{FF2B5EF4-FFF2-40B4-BE49-F238E27FC236}">
                      <a16:creationId xmlns:a16="http://schemas.microsoft.com/office/drawing/2014/main" id="{F44502A3-96D7-47F5-88B1-7DBB19F05919}"/>
                    </a:ext>
                  </a:extLst>
                </p:cNvPr>
                <p:cNvSpPr/>
                <p:nvPr/>
              </p:nvSpPr>
              <p:spPr>
                <a:xfrm>
                  <a:off x="4111441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5" name="직사각형 124">
                  <a:extLst>
                    <a:ext uri="{FF2B5EF4-FFF2-40B4-BE49-F238E27FC236}">
                      <a16:creationId xmlns:a16="http://schemas.microsoft.com/office/drawing/2014/main" id="{A0021614-C4F9-49EA-814F-69395385237A}"/>
                    </a:ext>
                  </a:extLst>
                </p:cNvPr>
                <p:cNvSpPr/>
                <p:nvPr/>
              </p:nvSpPr>
              <p:spPr>
                <a:xfrm>
                  <a:off x="4261180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6" name="직사각형 125">
                  <a:extLst>
                    <a:ext uri="{FF2B5EF4-FFF2-40B4-BE49-F238E27FC236}">
                      <a16:creationId xmlns:a16="http://schemas.microsoft.com/office/drawing/2014/main" id="{62000BE8-401E-4340-BB86-E30FE799340E}"/>
                    </a:ext>
                  </a:extLst>
                </p:cNvPr>
                <p:cNvSpPr/>
                <p:nvPr/>
              </p:nvSpPr>
              <p:spPr>
                <a:xfrm>
                  <a:off x="4569214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" name="직사각형 126">
                  <a:extLst>
                    <a:ext uri="{FF2B5EF4-FFF2-40B4-BE49-F238E27FC236}">
                      <a16:creationId xmlns:a16="http://schemas.microsoft.com/office/drawing/2014/main" id="{3454B82D-AFC2-4B20-8047-BD7D6EF3761B}"/>
                    </a:ext>
                  </a:extLst>
                </p:cNvPr>
                <p:cNvSpPr/>
                <p:nvPr/>
              </p:nvSpPr>
              <p:spPr>
                <a:xfrm>
                  <a:off x="4418640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8" name="직사각형 127">
                  <a:extLst>
                    <a:ext uri="{FF2B5EF4-FFF2-40B4-BE49-F238E27FC236}">
                      <a16:creationId xmlns:a16="http://schemas.microsoft.com/office/drawing/2014/main" id="{578D7035-2E7D-4789-805F-47777F5B1149}"/>
                    </a:ext>
                  </a:extLst>
                </p:cNvPr>
                <p:cNvSpPr/>
                <p:nvPr/>
              </p:nvSpPr>
              <p:spPr>
                <a:xfrm>
                  <a:off x="4727238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직사각형 128">
                  <a:extLst>
                    <a:ext uri="{FF2B5EF4-FFF2-40B4-BE49-F238E27FC236}">
                      <a16:creationId xmlns:a16="http://schemas.microsoft.com/office/drawing/2014/main" id="{693B316E-C398-46B5-ACCB-D531F93F831D}"/>
                    </a:ext>
                  </a:extLst>
                </p:cNvPr>
                <p:cNvSpPr/>
                <p:nvPr/>
              </p:nvSpPr>
              <p:spPr>
                <a:xfrm>
                  <a:off x="4885262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직사각형 129">
                  <a:extLst>
                    <a:ext uri="{FF2B5EF4-FFF2-40B4-BE49-F238E27FC236}">
                      <a16:creationId xmlns:a16="http://schemas.microsoft.com/office/drawing/2014/main" id="{C5B2BA2C-0DCD-4074-A28F-8B2FE9C0C393}"/>
                    </a:ext>
                  </a:extLst>
                </p:cNvPr>
                <p:cNvSpPr/>
                <p:nvPr/>
              </p:nvSpPr>
              <p:spPr>
                <a:xfrm>
                  <a:off x="3957200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직사각형 130">
                  <a:extLst>
                    <a:ext uri="{FF2B5EF4-FFF2-40B4-BE49-F238E27FC236}">
                      <a16:creationId xmlns:a16="http://schemas.microsoft.com/office/drawing/2014/main" id="{27160AD8-9A22-481E-B78F-73A6ED0C0609}"/>
                    </a:ext>
                  </a:extLst>
                </p:cNvPr>
                <p:cNvSpPr/>
                <p:nvPr/>
              </p:nvSpPr>
              <p:spPr>
                <a:xfrm>
                  <a:off x="3802784" y="4733121"/>
                  <a:ext cx="112970" cy="330084"/>
                </a:xfrm>
                <a:prstGeom prst="rect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2" name="직선 화살표 연결선 131">
                  <a:extLst>
                    <a:ext uri="{FF2B5EF4-FFF2-40B4-BE49-F238E27FC236}">
                      <a16:creationId xmlns:a16="http://schemas.microsoft.com/office/drawing/2014/main" id="{F38355C1-D264-447A-8E3A-474F8503BE05}"/>
                    </a:ext>
                  </a:extLst>
                </p:cNvPr>
                <p:cNvCxnSpPr/>
                <p:nvPr/>
              </p:nvCxnSpPr>
              <p:spPr bwMode="auto">
                <a:xfrm flipV="1">
                  <a:off x="3721586" y="4567629"/>
                  <a:ext cx="0" cy="970751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66ED4FC4-3038-41C0-93C6-D949410E43E1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3595558" y="4199578"/>
                  <a:ext cx="8595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Quality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34" name="직선 화살표 연결선 133">
                  <a:extLst>
                    <a:ext uri="{FF2B5EF4-FFF2-40B4-BE49-F238E27FC236}">
                      <a16:creationId xmlns:a16="http://schemas.microsoft.com/office/drawing/2014/main" id="{9C3A7D9E-E0BA-48AA-A263-707E8C9A166A}"/>
                    </a:ext>
                  </a:extLst>
                </p:cNvPr>
                <p:cNvCxnSpPr/>
                <p:nvPr/>
              </p:nvCxnSpPr>
              <p:spPr bwMode="auto">
                <a:xfrm>
                  <a:off x="3710401" y="5546638"/>
                  <a:ext cx="141647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BAB101AA-BB7F-4CBF-B312-7730536DD2DB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5023364" y="5329889"/>
                  <a:ext cx="6495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Time</a:t>
                  </a:r>
                  <a:endParaRPr lang="ko-KR" altLang="en-US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6" name="직사각형 135">
                  <a:extLst>
                    <a:ext uri="{FF2B5EF4-FFF2-40B4-BE49-F238E27FC236}">
                      <a16:creationId xmlns:a16="http://schemas.microsoft.com/office/drawing/2014/main" id="{04113E08-8AC8-48F4-96E6-38B5A3F5EA84}"/>
                    </a:ext>
                  </a:extLst>
                </p:cNvPr>
                <p:cNvSpPr/>
                <p:nvPr/>
              </p:nvSpPr>
              <p:spPr>
                <a:xfrm>
                  <a:off x="4111441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7" name="직사각형 136">
                  <a:extLst>
                    <a:ext uri="{FF2B5EF4-FFF2-40B4-BE49-F238E27FC236}">
                      <a16:creationId xmlns:a16="http://schemas.microsoft.com/office/drawing/2014/main" id="{2E9F6E81-8A27-46F4-A2F3-48CD1A8860C9}"/>
                    </a:ext>
                  </a:extLst>
                </p:cNvPr>
                <p:cNvSpPr/>
                <p:nvPr/>
              </p:nvSpPr>
              <p:spPr>
                <a:xfrm>
                  <a:off x="426118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" name="직사각형 137">
                  <a:extLst>
                    <a:ext uri="{FF2B5EF4-FFF2-40B4-BE49-F238E27FC236}">
                      <a16:creationId xmlns:a16="http://schemas.microsoft.com/office/drawing/2014/main" id="{BC55916C-4114-4E6E-BD64-8DB3358EA478}"/>
                    </a:ext>
                  </a:extLst>
                </p:cNvPr>
                <p:cNvSpPr/>
                <p:nvPr/>
              </p:nvSpPr>
              <p:spPr>
                <a:xfrm>
                  <a:off x="4569214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직사각형 138">
                  <a:extLst>
                    <a:ext uri="{FF2B5EF4-FFF2-40B4-BE49-F238E27FC236}">
                      <a16:creationId xmlns:a16="http://schemas.microsoft.com/office/drawing/2014/main" id="{F763DD0A-CB3B-4F48-BA5E-D85695CD2725}"/>
                    </a:ext>
                  </a:extLst>
                </p:cNvPr>
                <p:cNvSpPr/>
                <p:nvPr/>
              </p:nvSpPr>
              <p:spPr>
                <a:xfrm>
                  <a:off x="4418640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직사각형 139">
                  <a:extLst>
                    <a:ext uri="{FF2B5EF4-FFF2-40B4-BE49-F238E27FC236}">
                      <a16:creationId xmlns:a16="http://schemas.microsoft.com/office/drawing/2014/main" id="{C75CB84C-8D0C-4218-A5D1-1A0B73DBA3CA}"/>
                    </a:ext>
                  </a:extLst>
                </p:cNvPr>
                <p:cNvSpPr/>
                <p:nvPr/>
              </p:nvSpPr>
              <p:spPr>
                <a:xfrm>
                  <a:off x="4727238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직사각형 140">
                  <a:extLst>
                    <a:ext uri="{FF2B5EF4-FFF2-40B4-BE49-F238E27FC236}">
                      <a16:creationId xmlns:a16="http://schemas.microsoft.com/office/drawing/2014/main" id="{D89A64E0-4434-49B0-81C7-B6032CF0709B}"/>
                    </a:ext>
                  </a:extLst>
                </p:cNvPr>
                <p:cNvSpPr/>
                <p:nvPr/>
              </p:nvSpPr>
              <p:spPr>
                <a:xfrm>
                  <a:off x="4885262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직사각형 141">
                  <a:extLst>
                    <a:ext uri="{FF2B5EF4-FFF2-40B4-BE49-F238E27FC236}">
                      <a16:creationId xmlns:a16="http://schemas.microsoft.com/office/drawing/2014/main" id="{14CCD181-6A10-48E3-BF03-00472EDE3BDF}"/>
                    </a:ext>
                  </a:extLst>
                </p:cNvPr>
                <p:cNvSpPr/>
                <p:nvPr/>
              </p:nvSpPr>
              <p:spPr>
                <a:xfrm>
                  <a:off x="3960867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직사각형 142">
                  <a:extLst>
                    <a:ext uri="{FF2B5EF4-FFF2-40B4-BE49-F238E27FC236}">
                      <a16:creationId xmlns:a16="http://schemas.microsoft.com/office/drawing/2014/main" id="{21B82589-0973-4306-AEEE-342E67CE733C}"/>
                    </a:ext>
                  </a:extLst>
                </p:cNvPr>
                <p:cNvSpPr/>
                <p:nvPr/>
              </p:nvSpPr>
              <p:spPr>
                <a:xfrm>
                  <a:off x="3804255" y="5110020"/>
                  <a:ext cx="112970" cy="22005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직사각형 143">
                  <a:extLst>
                    <a:ext uri="{FF2B5EF4-FFF2-40B4-BE49-F238E27FC236}">
                      <a16:creationId xmlns:a16="http://schemas.microsoft.com/office/drawing/2014/main" id="{D60205BC-295A-4822-844F-17389133156C}"/>
                    </a:ext>
                  </a:extLst>
                </p:cNvPr>
                <p:cNvSpPr/>
                <p:nvPr/>
              </p:nvSpPr>
              <p:spPr>
                <a:xfrm>
                  <a:off x="411144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5" name="직사각형 144">
                  <a:extLst>
                    <a:ext uri="{FF2B5EF4-FFF2-40B4-BE49-F238E27FC236}">
                      <a16:creationId xmlns:a16="http://schemas.microsoft.com/office/drawing/2014/main" id="{6FD6AEF7-97AE-4E7A-BC04-27BB84A74090}"/>
                    </a:ext>
                  </a:extLst>
                </p:cNvPr>
                <p:cNvSpPr/>
                <p:nvPr/>
              </p:nvSpPr>
              <p:spPr>
                <a:xfrm>
                  <a:off x="426118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6" name="직사각형 145">
                  <a:extLst>
                    <a:ext uri="{FF2B5EF4-FFF2-40B4-BE49-F238E27FC236}">
                      <a16:creationId xmlns:a16="http://schemas.microsoft.com/office/drawing/2014/main" id="{5BCA4788-725F-4A83-AED2-680BCF0AE053}"/>
                    </a:ext>
                  </a:extLst>
                </p:cNvPr>
                <p:cNvSpPr/>
                <p:nvPr/>
              </p:nvSpPr>
              <p:spPr>
                <a:xfrm>
                  <a:off x="4569214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7" name="직사각형 146">
                  <a:extLst>
                    <a:ext uri="{FF2B5EF4-FFF2-40B4-BE49-F238E27FC236}">
                      <a16:creationId xmlns:a16="http://schemas.microsoft.com/office/drawing/2014/main" id="{F62D7B7E-D7E8-4C83-BF5B-6A93CB6AD481}"/>
                    </a:ext>
                  </a:extLst>
                </p:cNvPr>
                <p:cNvSpPr/>
                <p:nvPr/>
              </p:nvSpPr>
              <p:spPr>
                <a:xfrm>
                  <a:off x="4418640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8" name="직사각형 147">
                  <a:extLst>
                    <a:ext uri="{FF2B5EF4-FFF2-40B4-BE49-F238E27FC236}">
                      <a16:creationId xmlns:a16="http://schemas.microsoft.com/office/drawing/2014/main" id="{EEF99CAE-171A-4A94-AE2A-63226C63CA49}"/>
                    </a:ext>
                  </a:extLst>
                </p:cNvPr>
                <p:cNvSpPr/>
                <p:nvPr/>
              </p:nvSpPr>
              <p:spPr>
                <a:xfrm>
                  <a:off x="4727238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9" name="직사각형 148">
                  <a:extLst>
                    <a:ext uri="{FF2B5EF4-FFF2-40B4-BE49-F238E27FC236}">
                      <a16:creationId xmlns:a16="http://schemas.microsoft.com/office/drawing/2014/main" id="{B82574DC-B4E2-4128-A287-732F8BBA9D85}"/>
                    </a:ext>
                  </a:extLst>
                </p:cNvPr>
                <p:cNvSpPr/>
                <p:nvPr/>
              </p:nvSpPr>
              <p:spPr>
                <a:xfrm>
                  <a:off x="488526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0" name="직사각형 149">
                  <a:extLst>
                    <a:ext uri="{FF2B5EF4-FFF2-40B4-BE49-F238E27FC236}">
                      <a16:creationId xmlns:a16="http://schemas.microsoft.com/office/drawing/2014/main" id="{6BF5E091-6664-4F28-980D-8AB9ED42E842}"/>
                    </a:ext>
                  </a:extLst>
                </p:cNvPr>
                <p:cNvSpPr/>
                <p:nvPr/>
              </p:nvSpPr>
              <p:spPr>
                <a:xfrm>
                  <a:off x="3961702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1" name="직사각형 150">
                  <a:extLst>
                    <a:ext uri="{FF2B5EF4-FFF2-40B4-BE49-F238E27FC236}">
                      <a16:creationId xmlns:a16="http://schemas.microsoft.com/office/drawing/2014/main" id="{2B93A608-64D0-47CC-85BE-A74798A3A469}"/>
                    </a:ext>
                  </a:extLst>
                </p:cNvPr>
                <p:cNvSpPr/>
                <p:nvPr/>
              </p:nvSpPr>
              <p:spPr>
                <a:xfrm>
                  <a:off x="3812021" y="5367751"/>
                  <a:ext cx="112970" cy="1100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53"/>
                  <a:endParaRPr lang="ko-KR" altLang="en-US">
                    <a:solidFill>
                      <a:prstClr val="white"/>
                    </a:solidFill>
                    <a:latin typeface="Calibri" panose="020F0502020204030204" pitchFamily="34" charset="0"/>
                    <a:ea typeface="맑은 고딕" panose="020B0503020000020004" pitchFamily="50" charset="-127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90" name="그룹 189">
            <a:extLst>
              <a:ext uri="{FF2B5EF4-FFF2-40B4-BE49-F238E27FC236}">
                <a16:creationId xmlns:a16="http://schemas.microsoft.com/office/drawing/2014/main" id="{F0B7726A-1735-4BCD-9E48-571FBB4EDF46}"/>
              </a:ext>
            </a:extLst>
          </p:cNvPr>
          <p:cNvGrpSpPr/>
          <p:nvPr/>
        </p:nvGrpSpPr>
        <p:grpSpPr>
          <a:xfrm>
            <a:off x="6794057" y="4528759"/>
            <a:ext cx="4629047" cy="1651119"/>
            <a:chOff x="7029120" y="4832528"/>
            <a:chExt cx="4629047" cy="1651119"/>
          </a:xfrm>
        </p:grpSpPr>
        <p:sp>
          <p:nvSpPr>
            <p:cNvPr id="191" name="모서리가 둥근 직사각형 275">
              <a:extLst>
                <a:ext uri="{FF2B5EF4-FFF2-40B4-BE49-F238E27FC236}">
                  <a16:creationId xmlns:a16="http://schemas.microsoft.com/office/drawing/2014/main" id="{4C63790E-EEEB-43B3-8F91-8487BF7BC0F5}"/>
                </a:ext>
              </a:extLst>
            </p:cNvPr>
            <p:cNvSpPr/>
            <p:nvPr/>
          </p:nvSpPr>
          <p:spPr bwMode="auto">
            <a:xfrm>
              <a:off x="7029120" y="4832528"/>
              <a:ext cx="4629047" cy="1651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2" name="직사각형 191">
              <a:extLst>
                <a:ext uri="{FF2B5EF4-FFF2-40B4-BE49-F238E27FC236}">
                  <a16:creationId xmlns:a16="http://schemas.microsoft.com/office/drawing/2014/main" id="{578D3310-3830-4EF7-B385-C6419F35E91B}"/>
                </a:ext>
              </a:extLst>
            </p:cNvPr>
            <p:cNvSpPr/>
            <p:nvPr/>
          </p:nvSpPr>
          <p:spPr>
            <a:xfrm>
              <a:off x="9941429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3" name="직사각형 192">
              <a:extLst>
                <a:ext uri="{FF2B5EF4-FFF2-40B4-BE49-F238E27FC236}">
                  <a16:creationId xmlns:a16="http://schemas.microsoft.com/office/drawing/2014/main" id="{FBA06D92-CD54-4067-8531-C813A944ED7F}"/>
                </a:ext>
              </a:extLst>
            </p:cNvPr>
            <p:cNvSpPr/>
            <p:nvPr/>
          </p:nvSpPr>
          <p:spPr>
            <a:xfrm>
              <a:off x="9941429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4" name="직사각형 193">
              <a:extLst>
                <a:ext uri="{FF2B5EF4-FFF2-40B4-BE49-F238E27FC236}">
                  <a16:creationId xmlns:a16="http://schemas.microsoft.com/office/drawing/2014/main" id="{80B8709F-93DD-4ACF-9642-C6F98DFF84BD}"/>
                </a:ext>
              </a:extLst>
            </p:cNvPr>
            <p:cNvSpPr/>
            <p:nvPr/>
          </p:nvSpPr>
          <p:spPr>
            <a:xfrm>
              <a:off x="9941429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5" name="직사각형 194">
              <a:extLst>
                <a:ext uri="{FF2B5EF4-FFF2-40B4-BE49-F238E27FC236}">
                  <a16:creationId xmlns:a16="http://schemas.microsoft.com/office/drawing/2014/main" id="{F40C5A8A-D76C-48CE-9B35-86E85D2DFB89}"/>
                </a:ext>
              </a:extLst>
            </p:cNvPr>
            <p:cNvSpPr/>
            <p:nvPr/>
          </p:nvSpPr>
          <p:spPr>
            <a:xfrm>
              <a:off x="1009116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6" name="직사각형 195">
              <a:extLst>
                <a:ext uri="{FF2B5EF4-FFF2-40B4-BE49-F238E27FC236}">
                  <a16:creationId xmlns:a16="http://schemas.microsoft.com/office/drawing/2014/main" id="{7FD512C1-AAF0-4792-BEA4-EEB9CBCAC739}"/>
                </a:ext>
              </a:extLst>
            </p:cNvPr>
            <p:cNvSpPr/>
            <p:nvPr/>
          </p:nvSpPr>
          <p:spPr>
            <a:xfrm>
              <a:off x="1010386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7" name="직사각형 196">
              <a:extLst>
                <a:ext uri="{FF2B5EF4-FFF2-40B4-BE49-F238E27FC236}">
                  <a16:creationId xmlns:a16="http://schemas.microsoft.com/office/drawing/2014/main" id="{47DFB2B6-1C55-43EA-991A-85067D2B897A}"/>
                </a:ext>
              </a:extLst>
            </p:cNvPr>
            <p:cNvSpPr/>
            <p:nvPr/>
          </p:nvSpPr>
          <p:spPr>
            <a:xfrm>
              <a:off x="10103868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8" name="직사각형 197">
              <a:extLst>
                <a:ext uri="{FF2B5EF4-FFF2-40B4-BE49-F238E27FC236}">
                  <a16:creationId xmlns:a16="http://schemas.microsoft.com/office/drawing/2014/main" id="{14CE05DF-94D4-48AE-980D-84A56129EBAE}"/>
                </a:ext>
              </a:extLst>
            </p:cNvPr>
            <p:cNvSpPr/>
            <p:nvPr/>
          </p:nvSpPr>
          <p:spPr>
            <a:xfrm>
              <a:off x="10399202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199" name="직사각형 198">
              <a:extLst>
                <a:ext uri="{FF2B5EF4-FFF2-40B4-BE49-F238E27FC236}">
                  <a16:creationId xmlns:a16="http://schemas.microsoft.com/office/drawing/2014/main" id="{C66FDA50-CBDA-4804-98C4-E8C0AFEF6174}"/>
                </a:ext>
              </a:extLst>
            </p:cNvPr>
            <p:cNvSpPr/>
            <p:nvPr/>
          </p:nvSpPr>
          <p:spPr>
            <a:xfrm>
              <a:off x="10399202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0" name="직사각형 199">
              <a:extLst>
                <a:ext uri="{FF2B5EF4-FFF2-40B4-BE49-F238E27FC236}">
                  <a16:creationId xmlns:a16="http://schemas.microsoft.com/office/drawing/2014/main" id="{B7FEE8A5-9773-4A5D-B7C0-640882F559CE}"/>
                </a:ext>
              </a:extLst>
            </p:cNvPr>
            <p:cNvSpPr/>
            <p:nvPr/>
          </p:nvSpPr>
          <p:spPr>
            <a:xfrm>
              <a:off x="10399202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1" name="직사각형 200">
              <a:extLst>
                <a:ext uri="{FF2B5EF4-FFF2-40B4-BE49-F238E27FC236}">
                  <a16:creationId xmlns:a16="http://schemas.microsoft.com/office/drawing/2014/main" id="{77DF68C2-9D5A-47DD-BEEA-2A10C874A4D8}"/>
                </a:ext>
              </a:extLst>
            </p:cNvPr>
            <p:cNvSpPr/>
            <p:nvPr/>
          </p:nvSpPr>
          <p:spPr>
            <a:xfrm>
              <a:off x="1024862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2" name="직사각형 201">
              <a:extLst>
                <a:ext uri="{FF2B5EF4-FFF2-40B4-BE49-F238E27FC236}">
                  <a16:creationId xmlns:a16="http://schemas.microsoft.com/office/drawing/2014/main" id="{036E71AD-7070-4F42-8208-C28BE410FCFE}"/>
                </a:ext>
              </a:extLst>
            </p:cNvPr>
            <p:cNvSpPr/>
            <p:nvPr/>
          </p:nvSpPr>
          <p:spPr>
            <a:xfrm>
              <a:off x="10248628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3" name="직사각형 202">
              <a:extLst>
                <a:ext uri="{FF2B5EF4-FFF2-40B4-BE49-F238E27FC236}">
                  <a16:creationId xmlns:a16="http://schemas.microsoft.com/office/drawing/2014/main" id="{9E859551-561D-4DC9-978A-F61D7D4CAF5C}"/>
                </a:ext>
              </a:extLst>
            </p:cNvPr>
            <p:cNvSpPr/>
            <p:nvPr/>
          </p:nvSpPr>
          <p:spPr>
            <a:xfrm>
              <a:off x="10248628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4" name="직사각형 203">
              <a:extLst>
                <a:ext uri="{FF2B5EF4-FFF2-40B4-BE49-F238E27FC236}">
                  <a16:creationId xmlns:a16="http://schemas.microsoft.com/office/drawing/2014/main" id="{8A8C7D79-05DA-436F-AE50-42154279484D}"/>
                </a:ext>
              </a:extLst>
            </p:cNvPr>
            <p:cNvSpPr/>
            <p:nvPr/>
          </p:nvSpPr>
          <p:spPr>
            <a:xfrm>
              <a:off x="10557226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5" name="직사각형 204">
              <a:extLst>
                <a:ext uri="{FF2B5EF4-FFF2-40B4-BE49-F238E27FC236}">
                  <a16:creationId xmlns:a16="http://schemas.microsoft.com/office/drawing/2014/main" id="{023548D0-A7EB-4468-B4EC-0E383D5D009E}"/>
                </a:ext>
              </a:extLst>
            </p:cNvPr>
            <p:cNvSpPr/>
            <p:nvPr/>
          </p:nvSpPr>
          <p:spPr>
            <a:xfrm>
              <a:off x="10557226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6" name="직사각형 205">
              <a:extLst>
                <a:ext uri="{FF2B5EF4-FFF2-40B4-BE49-F238E27FC236}">
                  <a16:creationId xmlns:a16="http://schemas.microsoft.com/office/drawing/2014/main" id="{CB11C287-2C9B-42C4-96C8-3EC7B8028A4A}"/>
                </a:ext>
              </a:extLst>
            </p:cNvPr>
            <p:cNvSpPr/>
            <p:nvPr/>
          </p:nvSpPr>
          <p:spPr>
            <a:xfrm>
              <a:off x="10557226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7" name="직사각형 206">
              <a:extLst>
                <a:ext uri="{FF2B5EF4-FFF2-40B4-BE49-F238E27FC236}">
                  <a16:creationId xmlns:a16="http://schemas.microsoft.com/office/drawing/2014/main" id="{43B36ECA-71B4-4E49-A2FC-3387C92D90E2}"/>
                </a:ext>
              </a:extLst>
            </p:cNvPr>
            <p:cNvSpPr/>
            <p:nvPr/>
          </p:nvSpPr>
          <p:spPr>
            <a:xfrm>
              <a:off x="10715250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8" name="직사각형 207">
              <a:extLst>
                <a:ext uri="{FF2B5EF4-FFF2-40B4-BE49-F238E27FC236}">
                  <a16:creationId xmlns:a16="http://schemas.microsoft.com/office/drawing/2014/main" id="{EBA09CA8-2114-4BDA-BC25-23551E3D6A07}"/>
                </a:ext>
              </a:extLst>
            </p:cNvPr>
            <p:cNvSpPr/>
            <p:nvPr/>
          </p:nvSpPr>
          <p:spPr>
            <a:xfrm>
              <a:off x="10715250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09" name="직사각형 208">
              <a:extLst>
                <a:ext uri="{FF2B5EF4-FFF2-40B4-BE49-F238E27FC236}">
                  <a16:creationId xmlns:a16="http://schemas.microsoft.com/office/drawing/2014/main" id="{88F2E01E-398E-47E2-ABB4-CFBBB9CCD5FA}"/>
                </a:ext>
              </a:extLst>
            </p:cNvPr>
            <p:cNvSpPr/>
            <p:nvPr/>
          </p:nvSpPr>
          <p:spPr>
            <a:xfrm>
              <a:off x="10715250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0" name="직사각형 209">
              <a:extLst>
                <a:ext uri="{FF2B5EF4-FFF2-40B4-BE49-F238E27FC236}">
                  <a16:creationId xmlns:a16="http://schemas.microsoft.com/office/drawing/2014/main" id="{F8ECBC7A-F707-4B21-81FF-CBAF5D2B6661}"/>
                </a:ext>
              </a:extLst>
            </p:cNvPr>
            <p:cNvSpPr/>
            <p:nvPr/>
          </p:nvSpPr>
          <p:spPr>
            <a:xfrm>
              <a:off x="978718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1" name="직사각형 210">
              <a:extLst>
                <a:ext uri="{FF2B5EF4-FFF2-40B4-BE49-F238E27FC236}">
                  <a16:creationId xmlns:a16="http://schemas.microsoft.com/office/drawing/2014/main" id="{5A04B172-5C28-4585-B52F-EE8C75EE0C76}"/>
                </a:ext>
              </a:extLst>
            </p:cNvPr>
            <p:cNvSpPr/>
            <p:nvPr/>
          </p:nvSpPr>
          <p:spPr>
            <a:xfrm>
              <a:off x="9790855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2" name="직사각형 211">
              <a:extLst>
                <a:ext uri="{FF2B5EF4-FFF2-40B4-BE49-F238E27FC236}">
                  <a16:creationId xmlns:a16="http://schemas.microsoft.com/office/drawing/2014/main" id="{B00EF309-5966-494C-A81B-3CDA8DE2C31B}"/>
                </a:ext>
              </a:extLst>
            </p:cNvPr>
            <p:cNvSpPr/>
            <p:nvPr/>
          </p:nvSpPr>
          <p:spPr>
            <a:xfrm>
              <a:off x="9791690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3" name="직사각형 212">
              <a:extLst>
                <a:ext uri="{FF2B5EF4-FFF2-40B4-BE49-F238E27FC236}">
                  <a16:creationId xmlns:a16="http://schemas.microsoft.com/office/drawing/2014/main" id="{E36FF1F7-4164-495E-BEF7-6EB0C1C83027}"/>
                </a:ext>
              </a:extLst>
            </p:cNvPr>
            <p:cNvSpPr/>
            <p:nvPr/>
          </p:nvSpPr>
          <p:spPr>
            <a:xfrm>
              <a:off x="9632772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4" name="직사각형 213">
              <a:extLst>
                <a:ext uri="{FF2B5EF4-FFF2-40B4-BE49-F238E27FC236}">
                  <a16:creationId xmlns:a16="http://schemas.microsoft.com/office/drawing/2014/main" id="{91CC8ECE-6FFA-4C55-98C5-B1633E0BB80D}"/>
                </a:ext>
              </a:extLst>
            </p:cNvPr>
            <p:cNvSpPr/>
            <p:nvPr/>
          </p:nvSpPr>
          <p:spPr>
            <a:xfrm>
              <a:off x="9634243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15" name="직사각형 214">
              <a:extLst>
                <a:ext uri="{FF2B5EF4-FFF2-40B4-BE49-F238E27FC236}">
                  <a16:creationId xmlns:a16="http://schemas.microsoft.com/office/drawing/2014/main" id="{52B6E187-C822-4AFB-AAD3-CB68232D3521}"/>
                </a:ext>
              </a:extLst>
            </p:cNvPr>
            <p:cNvSpPr/>
            <p:nvPr/>
          </p:nvSpPr>
          <p:spPr>
            <a:xfrm>
              <a:off x="9642009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216" name="직선 화살표 연결선 215">
              <a:extLst>
                <a:ext uri="{FF2B5EF4-FFF2-40B4-BE49-F238E27FC236}">
                  <a16:creationId xmlns:a16="http://schemas.microsoft.com/office/drawing/2014/main" id="{C16B9706-1E93-499A-A524-005C99AE6927}"/>
                </a:ext>
              </a:extLst>
            </p:cNvPr>
            <p:cNvCxnSpPr/>
            <p:nvPr/>
          </p:nvCxnSpPr>
          <p:spPr bwMode="auto">
            <a:xfrm flipV="1">
              <a:off x="9551574" y="529187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AB896F28-13B2-4B29-802B-B3F2F5935402}"/>
                </a:ext>
              </a:extLst>
            </p:cNvPr>
            <p:cNvSpPr txBox="1"/>
            <p:nvPr/>
          </p:nvSpPr>
          <p:spPr>
            <a:xfrm rot="10800000" flipV="1">
              <a:off x="9480813" y="4937301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자유형 149">
              <a:extLst>
                <a:ext uri="{FF2B5EF4-FFF2-40B4-BE49-F238E27FC236}">
                  <a16:creationId xmlns:a16="http://schemas.microsoft.com/office/drawing/2014/main" id="{4B465D58-ABEE-4840-9990-597175B20249}"/>
                </a:ext>
              </a:extLst>
            </p:cNvPr>
            <p:cNvSpPr/>
            <p:nvPr/>
          </p:nvSpPr>
          <p:spPr bwMode="auto">
            <a:xfrm>
              <a:off x="7410061" y="5565687"/>
              <a:ext cx="1222810" cy="629181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19" name="직선 화살표 연결선 218">
              <a:extLst>
                <a:ext uri="{FF2B5EF4-FFF2-40B4-BE49-F238E27FC236}">
                  <a16:creationId xmlns:a16="http://schemas.microsoft.com/office/drawing/2014/main" id="{6668AD5C-3F1D-4404-9562-80B053F3C21D}"/>
                </a:ext>
              </a:extLst>
            </p:cNvPr>
            <p:cNvCxnSpPr/>
            <p:nvPr/>
          </p:nvCxnSpPr>
          <p:spPr bwMode="auto">
            <a:xfrm>
              <a:off x="7331405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7973320C-EE17-4304-AE8C-6CB3AE1E9DA4}"/>
                </a:ext>
              </a:extLst>
            </p:cNvPr>
            <p:cNvSpPr txBox="1"/>
            <p:nvPr/>
          </p:nvSpPr>
          <p:spPr>
            <a:xfrm>
              <a:off x="8670896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B3EFA341-B1FA-404A-9894-9EA1BAEF9308}"/>
                </a:ext>
              </a:extLst>
            </p:cNvPr>
            <p:cNvSpPr txBox="1"/>
            <p:nvPr/>
          </p:nvSpPr>
          <p:spPr>
            <a:xfrm rot="10800000" flipV="1">
              <a:off x="7304583" y="4977494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3FE5EF1A-5605-49D6-9158-E171B0CF959C}"/>
                </a:ext>
              </a:extLst>
            </p:cNvPr>
            <p:cNvSpPr txBox="1"/>
            <p:nvPr/>
          </p:nvSpPr>
          <p:spPr>
            <a:xfrm>
              <a:off x="8753157" y="532794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3" name="직선 화살표 연결선 222">
              <a:extLst>
                <a:ext uri="{FF2B5EF4-FFF2-40B4-BE49-F238E27FC236}">
                  <a16:creationId xmlns:a16="http://schemas.microsoft.com/office/drawing/2014/main" id="{479119C3-CE12-4469-9693-F73456F26865}"/>
                </a:ext>
              </a:extLst>
            </p:cNvPr>
            <p:cNvCxnSpPr/>
            <p:nvPr/>
          </p:nvCxnSpPr>
          <p:spPr bwMode="auto">
            <a:xfrm flipV="1">
              <a:off x="7332825" y="530465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4" name="직선 화살표 연결선 223">
              <a:extLst>
                <a:ext uri="{FF2B5EF4-FFF2-40B4-BE49-F238E27FC236}">
                  <a16:creationId xmlns:a16="http://schemas.microsoft.com/office/drawing/2014/main" id="{F366E3FB-9C88-4416-87F6-6F3D47F28084}"/>
                </a:ext>
              </a:extLst>
            </p:cNvPr>
            <p:cNvCxnSpPr/>
            <p:nvPr/>
          </p:nvCxnSpPr>
          <p:spPr bwMode="auto">
            <a:xfrm>
              <a:off x="8817621" y="576208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5" name="직선 화살표 연결선 224">
              <a:extLst>
                <a:ext uri="{FF2B5EF4-FFF2-40B4-BE49-F238E27FC236}">
                  <a16:creationId xmlns:a16="http://schemas.microsoft.com/office/drawing/2014/main" id="{6331ACB4-F63A-47F4-8B16-59958527C987}"/>
                </a:ext>
              </a:extLst>
            </p:cNvPr>
            <p:cNvCxnSpPr/>
            <p:nvPr/>
          </p:nvCxnSpPr>
          <p:spPr bwMode="auto">
            <a:xfrm>
              <a:off x="9540389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61D1753A-E1DA-4B1C-BA39-5058F94B9807}"/>
                </a:ext>
              </a:extLst>
            </p:cNvPr>
            <p:cNvSpPr txBox="1"/>
            <p:nvPr/>
          </p:nvSpPr>
          <p:spPr>
            <a:xfrm>
              <a:off x="10853139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4" name="그룹 263">
            <a:extLst>
              <a:ext uri="{FF2B5EF4-FFF2-40B4-BE49-F238E27FC236}">
                <a16:creationId xmlns:a16="http://schemas.microsoft.com/office/drawing/2014/main" id="{FF15E86A-90D7-49C4-AF6F-DFF7131BCC51}"/>
              </a:ext>
            </a:extLst>
          </p:cNvPr>
          <p:cNvGrpSpPr/>
          <p:nvPr/>
        </p:nvGrpSpPr>
        <p:grpSpPr>
          <a:xfrm>
            <a:off x="6946457" y="4681159"/>
            <a:ext cx="4629047" cy="1651119"/>
            <a:chOff x="7029120" y="4832528"/>
            <a:chExt cx="4629047" cy="1651119"/>
          </a:xfrm>
        </p:grpSpPr>
        <p:sp>
          <p:nvSpPr>
            <p:cNvPr id="265" name="모서리가 둥근 직사각형 275">
              <a:extLst>
                <a:ext uri="{FF2B5EF4-FFF2-40B4-BE49-F238E27FC236}">
                  <a16:creationId xmlns:a16="http://schemas.microsoft.com/office/drawing/2014/main" id="{95BD58F6-5DA5-4770-AE9D-F5E24883B6AC}"/>
                </a:ext>
              </a:extLst>
            </p:cNvPr>
            <p:cNvSpPr/>
            <p:nvPr/>
          </p:nvSpPr>
          <p:spPr bwMode="auto">
            <a:xfrm>
              <a:off x="7029120" y="4832528"/>
              <a:ext cx="4629047" cy="1651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66" name="직사각형 265">
              <a:extLst>
                <a:ext uri="{FF2B5EF4-FFF2-40B4-BE49-F238E27FC236}">
                  <a16:creationId xmlns:a16="http://schemas.microsoft.com/office/drawing/2014/main" id="{A7264B07-34BB-4490-9082-3AD837581315}"/>
                </a:ext>
              </a:extLst>
            </p:cNvPr>
            <p:cNvSpPr/>
            <p:nvPr/>
          </p:nvSpPr>
          <p:spPr>
            <a:xfrm>
              <a:off x="9941429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67" name="직사각형 266">
              <a:extLst>
                <a:ext uri="{FF2B5EF4-FFF2-40B4-BE49-F238E27FC236}">
                  <a16:creationId xmlns:a16="http://schemas.microsoft.com/office/drawing/2014/main" id="{B511204E-8631-4AF8-B538-15ECD265D66F}"/>
                </a:ext>
              </a:extLst>
            </p:cNvPr>
            <p:cNvSpPr/>
            <p:nvPr/>
          </p:nvSpPr>
          <p:spPr>
            <a:xfrm>
              <a:off x="9941429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68" name="직사각형 267">
              <a:extLst>
                <a:ext uri="{FF2B5EF4-FFF2-40B4-BE49-F238E27FC236}">
                  <a16:creationId xmlns:a16="http://schemas.microsoft.com/office/drawing/2014/main" id="{A65E25E6-5D23-469B-AFA3-7EA3D059A47B}"/>
                </a:ext>
              </a:extLst>
            </p:cNvPr>
            <p:cNvSpPr/>
            <p:nvPr/>
          </p:nvSpPr>
          <p:spPr>
            <a:xfrm>
              <a:off x="9941429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69" name="직사각형 268">
              <a:extLst>
                <a:ext uri="{FF2B5EF4-FFF2-40B4-BE49-F238E27FC236}">
                  <a16:creationId xmlns:a16="http://schemas.microsoft.com/office/drawing/2014/main" id="{1E378B85-9E5E-4ECD-9D6A-60AD9D09E33A}"/>
                </a:ext>
              </a:extLst>
            </p:cNvPr>
            <p:cNvSpPr/>
            <p:nvPr/>
          </p:nvSpPr>
          <p:spPr>
            <a:xfrm>
              <a:off x="1009116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0" name="직사각형 269">
              <a:extLst>
                <a:ext uri="{FF2B5EF4-FFF2-40B4-BE49-F238E27FC236}">
                  <a16:creationId xmlns:a16="http://schemas.microsoft.com/office/drawing/2014/main" id="{F89CF6F6-B096-4F8E-ADD6-820FFFF6BB5A}"/>
                </a:ext>
              </a:extLst>
            </p:cNvPr>
            <p:cNvSpPr/>
            <p:nvPr/>
          </p:nvSpPr>
          <p:spPr>
            <a:xfrm>
              <a:off x="1010386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1" name="직사각형 270">
              <a:extLst>
                <a:ext uri="{FF2B5EF4-FFF2-40B4-BE49-F238E27FC236}">
                  <a16:creationId xmlns:a16="http://schemas.microsoft.com/office/drawing/2014/main" id="{1E386D42-78AF-4310-B438-78790052C82F}"/>
                </a:ext>
              </a:extLst>
            </p:cNvPr>
            <p:cNvSpPr/>
            <p:nvPr/>
          </p:nvSpPr>
          <p:spPr>
            <a:xfrm>
              <a:off x="10103868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2" name="직사각형 271">
              <a:extLst>
                <a:ext uri="{FF2B5EF4-FFF2-40B4-BE49-F238E27FC236}">
                  <a16:creationId xmlns:a16="http://schemas.microsoft.com/office/drawing/2014/main" id="{37F034A8-8AE3-4770-A49E-1B682363F02D}"/>
                </a:ext>
              </a:extLst>
            </p:cNvPr>
            <p:cNvSpPr/>
            <p:nvPr/>
          </p:nvSpPr>
          <p:spPr>
            <a:xfrm>
              <a:off x="10399202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3" name="직사각형 272">
              <a:extLst>
                <a:ext uri="{FF2B5EF4-FFF2-40B4-BE49-F238E27FC236}">
                  <a16:creationId xmlns:a16="http://schemas.microsoft.com/office/drawing/2014/main" id="{7673F048-8CF1-4919-99E5-200AD8B152F2}"/>
                </a:ext>
              </a:extLst>
            </p:cNvPr>
            <p:cNvSpPr/>
            <p:nvPr/>
          </p:nvSpPr>
          <p:spPr>
            <a:xfrm>
              <a:off x="10399202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4" name="직사각형 273">
              <a:extLst>
                <a:ext uri="{FF2B5EF4-FFF2-40B4-BE49-F238E27FC236}">
                  <a16:creationId xmlns:a16="http://schemas.microsoft.com/office/drawing/2014/main" id="{840660D6-22ED-4BAF-9D1E-8E9AFD1AA593}"/>
                </a:ext>
              </a:extLst>
            </p:cNvPr>
            <p:cNvSpPr/>
            <p:nvPr/>
          </p:nvSpPr>
          <p:spPr>
            <a:xfrm>
              <a:off x="10399202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5" name="직사각형 274">
              <a:extLst>
                <a:ext uri="{FF2B5EF4-FFF2-40B4-BE49-F238E27FC236}">
                  <a16:creationId xmlns:a16="http://schemas.microsoft.com/office/drawing/2014/main" id="{D7A02FDE-0821-45F1-BCC2-6D034DBAFA8A}"/>
                </a:ext>
              </a:extLst>
            </p:cNvPr>
            <p:cNvSpPr/>
            <p:nvPr/>
          </p:nvSpPr>
          <p:spPr>
            <a:xfrm>
              <a:off x="1024862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6" name="직사각형 275">
              <a:extLst>
                <a:ext uri="{FF2B5EF4-FFF2-40B4-BE49-F238E27FC236}">
                  <a16:creationId xmlns:a16="http://schemas.microsoft.com/office/drawing/2014/main" id="{8274AA1B-C18A-4E9C-9BD1-76F9012DB2A7}"/>
                </a:ext>
              </a:extLst>
            </p:cNvPr>
            <p:cNvSpPr/>
            <p:nvPr/>
          </p:nvSpPr>
          <p:spPr>
            <a:xfrm>
              <a:off x="10248628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7" name="직사각형 276">
              <a:extLst>
                <a:ext uri="{FF2B5EF4-FFF2-40B4-BE49-F238E27FC236}">
                  <a16:creationId xmlns:a16="http://schemas.microsoft.com/office/drawing/2014/main" id="{5E332857-8D04-4820-8D45-CF05D98B8031}"/>
                </a:ext>
              </a:extLst>
            </p:cNvPr>
            <p:cNvSpPr/>
            <p:nvPr/>
          </p:nvSpPr>
          <p:spPr>
            <a:xfrm>
              <a:off x="10248628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8" name="직사각형 277">
              <a:extLst>
                <a:ext uri="{FF2B5EF4-FFF2-40B4-BE49-F238E27FC236}">
                  <a16:creationId xmlns:a16="http://schemas.microsoft.com/office/drawing/2014/main" id="{AB054141-EE4A-4299-A916-71EF6CFF4F2A}"/>
                </a:ext>
              </a:extLst>
            </p:cNvPr>
            <p:cNvSpPr/>
            <p:nvPr/>
          </p:nvSpPr>
          <p:spPr>
            <a:xfrm>
              <a:off x="10557226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79" name="직사각형 278">
              <a:extLst>
                <a:ext uri="{FF2B5EF4-FFF2-40B4-BE49-F238E27FC236}">
                  <a16:creationId xmlns:a16="http://schemas.microsoft.com/office/drawing/2014/main" id="{A003B2A8-2026-4AEA-B393-60E0D02EE3BC}"/>
                </a:ext>
              </a:extLst>
            </p:cNvPr>
            <p:cNvSpPr/>
            <p:nvPr/>
          </p:nvSpPr>
          <p:spPr>
            <a:xfrm>
              <a:off x="10557226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0" name="직사각형 279">
              <a:extLst>
                <a:ext uri="{FF2B5EF4-FFF2-40B4-BE49-F238E27FC236}">
                  <a16:creationId xmlns:a16="http://schemas.microsoft.com/office/drawing/2014/main" id="{8107011E-8482-44DA-BFF0-D5FE260449CB}"/>
                </a:ext>
              </a:extLst>
            </p:cNvPr>
            <p:cNvSpPr/>
            <p:nvPr/>
          </p:nvSpPr>
          <p:spPr>
            <a:xfrm>
              <a:off x="10557226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1" name="직사각형 280">
              <a:extLst>
                <a:ext uri="{FF2B5EF4-FFF2-40B4-BE49-F238E27FC236}">
                  <a16:creationId xmlns:a16="http://schemas.microsoft.com/office/drawing/2014/main" id="{3C48AB4A-BA82-4368-9DD0-0C7812B2D5C0}"/>
                </a:ext>
              </a:extLst>
            </p:cNvPr>
            <p:cNvSpPr/>
            <p:nvPr/>
          </p:nvSpPr>
          <p:spPr>
            <a:xfrm>
              <a:off x="10715250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2" name="직사각형 281">
              <a:extLst>
                <a:ext uri="{FF2B5EF4-FFF2-40B4-BE49-F238E27FC236}">
                  <a16:creationId xmlns:a16="http://schemas.microsoft.com/office/drawing/2014/main" id="{8028A285-FF37-49C8-8170-45FB4073D8D3}"/>
                </a:ext>
              </a:extLst>
            </p:cNvPr>
            <p:cNvSpPr/>
            <p:nvPr/>
          </p:nvSpPr>
          <p:spPr>
            <a:xfrm>
              <a:off x="10715250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3" name="직사각형 282">
              <a:extLst>
                <a:ext uri="{FF2B5EF4-FFF2-40B4-BE49-F238E27FC236}">
                  <a16:creationId xmlns:a16="http://schemas.microsoft.com/office/drawing/2014/main" id="{519B59E2-A4DE-45A3-BC1C-29041D76EF9B}"/>
                </a:ext>
              </a:extLst>
            </p:cNvPr>
            <p:cNvSpPr/>
            <p:nvPr/>
          </p:nvSpPr>
          <p:spPr>
            <a:xfrm>
              <a:off x="10715250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4" name="직사각형 283">
              <a:extLst>
                <a:ext uri="{FF2B5EF4-FFF2-40B4-BE49-F238E27FC236}">
                  <a16:creationId xmlns:a16="http://schemas.microsoft.com/office/drawing/2014/main" id="{BC2358A3-D847-4B5B-8307-A6664147F78C}"/>
                </a:ext>
              </a:extLst>
            </p:cNvPr>
            <p:cNvSpPr/>
            <p:nvPr/>
          </p:nvSpPr>
          <p:spPr>
            <a:xfrm>
              <a:off x="978718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5" name="직사각형 284">
              <a:extLst>
                <a:ext uri="{FF2B5EF4-FFF2-40B4-BE49-F238E27FC236}">
                  <a16:creationId xmlns:a16="http://schemas.microsoft.com/office/drawing/2014/main" id="{087566AF-16C2-40F8-98A9-0E23C8A43812}"/>
                </a:ext>
              </a:extLst>
            </p:cNvPr>
            <p:cNvSpPr/>
            <p:nvPr/>
          </p:nvSpPr>
          <p:spPr>
            <a:xfrm>
              <a:off x="9790855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6" name="직사각형 285">
              <a:extLst>
                <a:ext uri="{FF2B5EF4-FFF2-40B4-BE49-F238E27FC236}">
                  <a16:creationId xmlns:a16="http://schemas.microsoft.com/office/drawing/2014/main" id="{F3FC3443-E205-4636-961C-A05277708FF3}"/>
                </a:ext>
              </a:extLst>
            </p:cNvPr>
            <p:cNvSpPr/>
            <p:nvPr/>
          </p:nvSpPr>
          <p:spPr>
            <a:xfrm>
              <a:off x="9791690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7" name="직사각형 286">
              <a:extLst>
                <a:ext uri="{FF2B5EF4-FFF2-40B4-BE49-F238E27FC236}">
                  <a16:creationId xmlns:a16="http://schemas.microsoft.com/office/drawing/2014/main" id="{4810BF34-3093-4F04-94A6-2D2DDDBB8F6E}"/>
                </a:ext>
              </a:extLst>
            </p:cNvPr>
            <p:cNvSpPr/>
            <p:nvPr/>
          </p:nvSpPr>
          <p:spPr>
            <a:xfrm>
              <a:off x="9632772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8" name="직사각형 287">
              <a:extLst>
                <a:ext uri="{FF2B5EF4-FFF2-40B4-BE49-F238E27FC236}">
                  <a16:creationId xmlns:a16="http://schemas.microsoft.com/office/drawing/2014/main" id="{9697DC99-363F-411E-B7BC-D521EF53B4C7}"/>
                </a:ext>
              </a:extLst>
            </p:cNvPr>
            <p:cNvSpPr/>
            <p:nvPr/>
          </p:nvSpPr>
          <p:spPr>
            <a:xfrm>
              <a:off x="9634243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289" name="직사각형 288">
              <a:extLst>
                <a:ext uri="{FF2B5EF4-FFF2-40B4-BE49-F238E27FC236}">
                  <a16:creationId xmlns:a16="http://schemas.microsoft.com/office/drawing/2014/main" id="{C0CF09CA-0A96-4419-A359-969B4488CF71}"/>
                </a:ext>
              </a:extLst>
            </p:cNvPr>
            <p:cNvSpPr/>
            <p:nvPr/>
          </p:nvSpPr>
          <p:spPr>
            <a:xfrm>
              <a:off x="9642009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290" name="직선 화살표 연결선 289">
              <a:extLst>
                <a:ext uri="{FF2B5EF4-FFF2-40B4-BE49-F238E27FC236}">
                  <a16:creationId xmlns:a16="http://schemas.microsoft.com/office/drawing/2014/main" id="{5C3B60CC-E931-4120-A37B-7A4561146B6F}"/>
                </a:ext>
              </a:extLst>
            </p:cNvPr>
            <p:cNvCxnSpPr/>
            <p:nvPr/>
          </p:nvCxnSpPr>
          <p:spPr bwMode="auto">
            <a:xfrm flipV="1">
              <a:off x="9551574" y="529187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865FEC51-19C0-4EE4-A4A9-38EB1D558AAF}"/>
                </a:ext>
              </a:extLst>
            </p:cNvPr>
            <p:cNvSpPr txBox="1"/>
            <p:nvPr/>
          </p:nvSpPr>
          <p:spPr>
            <a:xfrm rot="10800000" flipV="1">
              <a:off x="9480813" y="4937301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2" name="자유형 149">
              <a:extLst>
                <a:ext uri="{FF2B5EF4-FFF2-40B4-BE49-F238E27FC236}">
                  <a16:creationId xmlns:a16="http://schemas.microsoft.com/office/drawing/2014/main" id="{FD9E53B9-79DB-4803-BE33-A7225353907E}"/>
                </a:ext>
              </a:extLst>
            </p:cNvPr>
            <p:cNvSpPr/>
            <p:nvPr/>
          </p:nvSpPr>
          <p:spPr bwMode="auto">
            <a:xfrm>
              <a:off x="7410061" y="5565687"/>
              <a:ext cx="1222810" cy="629181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3" name="직선 화살표 연결선 292">
              <a:extLst>
                <a:ext uri="{FF2B5EF4-FFF2-40B4-BE49-F238E27FC236}">
                  <a16:creationId xmlns:a16="http://schemas.microsoft.com/office/drawing/2014/main" id="{68C652D4-F915-4B81-B719-3F2818CDD4AF}"/>
                </a:ext>
              </a:extLst>
            </p:cNvPr>
            <p:cNvCxnSpPr/>
            <p:nvPr/>
          </p:nvCxnSpPr>
          <p:spPr bwMode="auto">
            <a:xfrm>
              <a:off x="7331405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AB226BD4-0856-4F0F-B06B-25037055CECD}"/>
                </a:ext>
              </a:extLst>
            </p:cNvPr>
            <p:cNvSpPr txBox="1"/>
            <p:nvPr/>
          </p:nvSpPr>
          <p:spPr>
            <a:xfrm>
              <a:off x="8670896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83371058-CD39-4D50-BA3E-15515E46B34F}"/>
                </a:ext>
              </a:extLst>
            </p:cNvPr>
            <p:cNvSpPr txBox="1"/>
            <p:nvPr/>
          </p:nvSpPr>
          <p:spPr>
            <a:xfrm rot="10800000" flipV="1">
              <a:off x="7304583" y="4977494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392A3F7D-80AD-4573-9645-806986D71038}"/>
                </a:ext>
              </a:extLst>
            </p:cNvPr>
            <p:cNvSpPr txBox="1"/>
            <p:nvPr/>
          </p:nvSpPr>
          <p:spPr>
            <a:xfrm>
              <a:off x="8753157" y="532794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97" name="직선 화살표 연결선 296">
              <a:extLst>
                <a:ext uri="{FF2B5EF4-FFF2-40B4-BE49-F238E27FC236}">
                  <a16:creationId xmlns:a16="http://schemas.microsoft.com/office/drawing/2014/main" id="{92AB34A5-84BD-47A3-8E69-3DE7A21FCBFB}"/>
                </a:ext>
              </a:extLst>
            </p:cNvPr>
            <p:cNvCxnSpPr/>
            <p:nvPr/>
          </p:nvCxnSpPr>
          <p:spPr bwMode="auto">
            <a:xfrm flipV="1">
              <a:off x="7332825" y="530465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8" name="직선 화살표 연결선 297">
              <a:extLst>
                <a:ext uri="{FF2B5EF4-FFF2-40B4-BE49-F238E27FC236}">
                  <a16:creationId xmlns:a16="http://schemas.microsoft.com/office/drawing/2014/main" id="{48DC583B-E474-4C5A-9D9A-C6DCF5A7B6EE}"/>
                </a:ext>
              </a:extLst>
            </p:cNvPr>
            <p:cNvCxnSpPr/>
            <p:nvPr/>
          </p:nvCxnSpPr>
          <p:spPr bwMode="auto">
            <a:xfrm>
              <a:off x="8817621" y="576208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9" name="직선 화살표 연결선 298">
              <a:extLst>
                <a:ext uri="{FF2B5EF4-FFF2-40B4-BE49-F238E27FC236}">
                  <a16:creationId xmlns:a16="http://schemas.microsoft.com/office/drawing/2014/main" id="{14248C10-EB30-4BB2-8318-9A0F3EB5EA78}"/>
                </a:ext>
              </a:extLst>
            </p:cNvPr>
            <p:cNvCxnSpPr/>
            <p:nvPr/>
          </p:nvCxnSpPr>
          <p:spPr bwMode="auto">
            <a:xfrm>
              <a:off x="9540389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22EADCE2-33FB-48EC-88BE-37375D5F6F7E}"/>
                </a:ext>
              </a:extLst>
            </p:cNvPr>
            <p:cNvSpPr txBox="1"/>
            <p:nvPr/>
          </p:nvSpPr>
          <p:spPr>
            <a:xfrm>
              <a:off x="10853139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1" name="그룹 300">
            <a:extLst>
              <a:ext uri="{FF2B5EF4-FFF2-40B4-BE49-F238E27FC236}">
                <a16:creationId xmlns:a16="http://schemas.microsoft.com/office/drawing/2014/main" id="{4F172264-E874-40D2-9661-6BFCCA6B6CFE}"/>
              </a:ext>
            </a:extLst>
          </p:cNvPr>
          <p:cNvGrpSpPr/>
          <p:nvPr/>
        </p:nvGrpSpPr>
        <p:grpSpPr>
          <a:xfrm>
            <a:off x="7098857" y="4833559"/>
            <a:ext cx="4629047" cy="1651119"/>
            <a:chOff x="7029120" y="4832528"/>
            <a:chExt cx="4629047" cy="1651119"/>
          </a:xfrm>
        </p:grpSpPr>
        <p:sp>
          <p:nvSpPr>
            <p:cNvPr id="302" name="모서리가 둥근 직사각형 275">
              <a:extLst>
                <a:ext uri="{FF2B5EF4-FFF2-40B4-BE49-F238E27FC236}">
                  <a16:creationId xmlns:a16="http://schemas.microsoft.com/office/drawing/2014/main" id="{AEF3D0B7-81D5-4A5D-B0CB-919FDB936D65}"/>
                </a:ext>
              </a:extLst>
            </p:cNvPr>
            <p:cNvSpPr/>
            <p:nvPr/>
          </p:nvSpPr>
          <p:spPr bwMode="auto">
            <a:xfrm>
              <a:off x="7029120" y="4832528"/>
              <a:ext cx="4629047" cy="1651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03" name="직사각형 302">
              <a:extLst>
                <a:ext uri="{FF2B5EF4-FFF2-40B4-BE49-F238E27FC236}">
                  <a16:creationId xmlns:a16="http://schemas.microsoft.com/office/drawing/2014/main" id="{F6C1352A-F1E8-4934-A53B-52DED3F77BC4}"/>
                </a:ext>
              </a:extLst>
            </p:cNvPr>
            <p:cNvSpPr/>
            <p:nvPr/>
          </p:nvSpPr>
          <p:spPr>
            <a:xfrm>
              <a:off x="9941429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4" name="직사각형 303">
              <a:extLst>
                <a:ext uri="{FF2B5EF4-FFF2-40B4-BE49-F238E27FC236}">
                  <a16:creationId xmlns:a16="http://schemas.microsoft.com/office/drawing/2014/main" id="{22B4AF62-9B71-4E3F-951A-9A37C3BD2289}"/>
                </a:ext>
              </a:extLst>
            </p:cNvPr>
            <p:cNvSpPr/>
            <p:nvPr/>
          </p:nvSpPr>
          <p:spPr>
            <a:xfrm>
              <a:off x="9941429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5" name="직사각형 304">
              <a:extLst>
                <a:ext uri="{FF2B5EF4-FFF2-40B4-BE49-F238E27FC236}">
                  <a16:creationId xmlns:a16="http://schemas.microsoft.com/office/drawing/2014/main" id="{BF125626-7172-4C43-8623-FC2155C2B7CF}"/>
                </a:ext>
              </a:extLst>
            </p:cNvPr>
            <p:cNvSpPr/>
            <p:nvPr/>
          </p:nvSpPr>
          <p:spPr>
            <a:xfrm>
              <a:off x="9941429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6" name="직사각형 305">
              <a:extLst>
                <a:ext uri="{FF2B5EF4-FFF2-40B4-BE49-F238E27FC236}">
                  <a16:creationId xmlns:a16="http://schemas.microsoft.com/office/drawing/2014/main" id="{3A4133BC-D402-4185-9E1A-983818A714B8}"/>
                </a:ext>
              </a:extLst>
            </p:cNvPr>
            <p:cNvSpPr/>
            <p:nvPr/>
          </p:nvSpPr>
          <p:spPr>
            <a:xfrm>
              <a:off x="1009116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7" name="직사각형 306">
              <a:extLst>
                <a:ext uri="{FF2B5EF4-FFF2-40B4-BE49-F238E27FC236}">
                  <a16:creationId xmlns:a16="http://schemas.microsoft.com/office/drawing/2014/main" id="{0955D374-D2B0-4872-AADE-3A0C4FED0984}"/>
                </a:ext>
              </a:extLst>
            </p:cNvPr>
            <p:cNvSpPr/>
            <p:nvPr/>
          </p:nvSpPr>
          <p:spPr>
            <a:xfrm>
              <a:off x="1010386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8" name="직사각형 307">
              <a:extLst>
                <a:ext uri="{FF2B5EF4-FFF2-40B4-BE49-F238E27FC236}">
                  <a16:creationId xmlns:a16="http://schemas.microsoft.com/office/drawing/2014/main" id="{20A939F9-14B2-4DD0-8475-E9840818FC7A}"/>
                </a:ext>
              </a:extLst>
            </p:cNvPr>
            <p:cNvSpPr/>
            <p:nvPr/>
          </p:nvSpPr>
          <p:spPr>
            <a:xfrm>
              <a:off x="10103868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09" name="직사각형 308">
              <a:extLst>
                <a:ext uri="{FF2B5EF4-FFF2-40B4-BE49-F238E27FC236}">
                  <a16:creationId xmlns:a16="http://schemas.microsoft.com/office/drawing/2014/main" id="{3B237E77-791E-49FA-B6AC-F67B1EF7FAF7}"/>
                </a:ext>
              </a:extLst>
            </p:cNvPr>
            <p:cNvSpPr/>
            <p:nvPr/>
          </p:nvSpPr>
          <p:spPr>
            <a:xfrm>
              <a:off x="10399202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0" name="직사각형 309">
              <a:extLst>
                <a:ext uri="{FF2B5EF4-FFF2-40B4-BE49-F238E27FC236}">
                  <a16:creationId xmlns:a16="http://schemas.microsoft.com/office/drawing/2014/main" id="{62DE6952-946F-4C0D-8B3A-D053DE3C1A66}"/>
                </a:ext>
              </a:extLst>
            </p:cNvPr>
            <p:cNvSpPr/>
            <p:nvPr/>
          </p:nvSpPr>
          <p:spPr>
            <a:xfrm>
              <a:off x="10399202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1" name="직사각형 310">
              <a:extLst>
                <a:ext uri="{FF2B5EF4-FFF2-40B4-BE49-F238E27FC236}">
                  <a16:creationId xmlns:a16="http://schemas.microsoft.com/office/drawing/2014/main" id="{39B73D66-F475-44AB-A97A-A0B2E8AB6EC5}"/>
                </a:ext>
              </a:extLst>
            </p:cNvPr>
            <p:cNvSpPr/>
            <p:nvPr/>
          </p:nvSpPr>
          <p:spPr>
            <a:xfrm>
              <a:off x="10399202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2" name="직사각형 311">
              <a:extLst>
                <a:ext uri="{FF2B5EF4-FFF2-40B4-BE49-F238E27FC236}">
                  <a16:creationId xmlns:a16="http://schemas.microsoft.com/office/drawing/2014/main" id="{848EC0E4-7286-472D-B678-41C84E5180F2}"/>
                </a:ext>
              </a:extLst>
            </p:cNvPr>
            <p:cNvSpPr/>
            <p:nvPr/>
          </p:nvSpPr>
          <p:spPr>
            <a:xfrm>
              <a:off x="10248628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3" name="직사각형 312">
              <a:extLst>
                <a:ext uri="{FF2B5EF4-FFF2-40B4-BE49-F238E27FC236}">
                  <a16:creationId xmlns:a16="http://schemas.microsoft.com/office/drawing/2014/main" id="{18FFD3B8-B01A-494F-AE51-DEC5A1093A8D}"/>
                </a:ext>
              </a:extLst>
            </p:cNvPr>
            <p:cNvSpPr/>
            <p:nvPr/>
          </p:nvSpPr>
          <p:spPr>
            <a:xfrm>
              <a:off x="10248628" y="5457365"/>
              <a:ext cx="112970" cy="33008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4" name="직사각형 313">
              <a:extLst>
                <a:ext uri="{FF2B5EF4-FFF2-40B4-BE49-F238E27FC236}">
                  <a16:creationId xmlns:a16="http://schemas.microsoft.com/office/drawing/2014/main" id="{C2BA333A-C038-4943-8137-1AFF2F28E97F}"/>
                </a:ext>
              </a:extLst>
            </p:cNvPr>
            <p:cNvSpPr/>
            <p:nvPr/>
          </p:nvSpPr>
          <p:spPr>
            <a:xfrm>
              <a:off x="10248628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5" name="직사각형 314">
              <a:extLst>
                <a:ext uri="{FF2B5EF4-FFF2-40B4-BE49-F238E27FC236}">
                  <a16:creationId xmlns:a16="http://schemas.microsoft.com/office/drawing/2014/main" id="{2CD2AE3A-AE47-4A49-B37F-1B6BFC49C491}"/>
                </a:ext>
              </a:extLst>
            </p:cNvPr>
            <p:cNvSpPr/>
            <p:nvPr/>
          </p:nvSpPr>
          <p:spPr>
            <a:xfrm>
              <a:off x="10557226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6" name="직사각형 315">
              <a:extLst>
                <a:ext uri="{FF2B5EF4-FFF2-40B4-BE49-F238E27FC236}">
                  <a16:creationId xmlns:a16="http://schemas.microsoft.com/office/drawing/2014/main" id="{E74A964E-E2D5-417F-88FF-E6735E13CA2F}"/>
                </a:ext>
              </a:extLst>
            </p:cNvPr>
            <p:cNvSpPr/>
            <p:nvPr/>
          </p:nvSpPr>
          <p:spPr>
            <a:xfrm>
              <a:off x="10557226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7" name="직사각형 316">
              <a:extLst>
                <a:ext uri="{FF2B5EF4-FFF2-40B4-BE49-F238E27FC236}">
                  <a16:creationId xmlns:a16="http://schemas.microsoft.com/office/drawing/2014/main" id="{7B475835-973F-4A0A-B9AD-4842AFECFE30}"/>
                </a:ext>
              </a:extLst>
            </p:cNvPr>
            <p:cNvSpPr/>
            <p:nvPr/>
          </p:nvSpPr>
          <p:spPr>
            <a:xfrm>
              <a:off x="10557226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8" name="직사각형 317">
              <a:extLst>
                <a:ext uri="{FF2B5EF4-FFF2-40B4-BE49-F238E27FC236}">
                  <a16:creationId xmlns:a16="http://schemas.microsoft.com/office/drawing/2014/main" id="{79AE1D3B-504D-47EE-BDAE-B0051F939FC9}"/>
                </a:ext>
              </a:extLst>
            </p:cNvPr>
            <p:cNvSpPr/>
            <p:nvPr/>
          </p:nvSpPr>
          <p:spPr>
            <a:xfrm>
              <a:off x="10715250" y="6091995"/>
              <a:ext cx="112970" cy="1100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19" name="직사각형 318">
              <a:extLst>
                <a:ext uri="{FF2B5EF4-FFF2-40B4-BE49-F238E27FC236}">
                  <a16:creationId xmlns:a16="http://schemas.microsoft.com/office/drawing/2014/main" id="{99A512FD-BFAA-4464-9756-8AC41DD0A4F9}"/>
                </a:ext>
              </a:extLst>
            </p:cNvPr>
            <p:cNvSpPr/>
            <p:nvPr/>
          </p:nvSpPr>
          <p:spPr>
            <a:xfrm>
              <a:off x="10715250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0" name="직사각형 319">
              <a:extLst>
                <a:ext uri="{FF2B5EF4-FFF2-40B4-BE49-F238E27FC236}">
                  <a16:creationId xmlns:a16="http://schemas.microsoft.com/office/drawing/2014/main" id="{A4831D14-E1E0-4C60-AA00-691098C25FB5}"/>
                </a:ext>
              </a:extLst>
            </p:cNvPr>
            <p:cNvSpPr/>
            <p:nvPr/>
          </p:nvSpPr>
          <p:spPr>
            <a:xfrm>
              <a:off x="10715250" y="5834264"/>
              <a:ext cx="112970" cy="220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1" name="직사각형 320">
              <a:extLst>
                <a:ext uri="{FF2B5EF4-FFF2-40B4-BE49-F238E27FC236}">
                  <a16:creationId xmlns:a16="http://schemas.microsoft.com/office/drawing/2014/main" id="{7CA74E1B-8809-4B6A-8464-9D30A8F9EB0A}"/>
                </a:ext>
              </a:extLst>
            </p:cNvPr>
            <p:cNvSpPr/>
            <p:nvPr/>
          </p:nvSpPr>
          <p:spPr>
            <a:xfrm>
              <a:off x="9787188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2" name="직사각형 321">
              <a:extLst>
                <a:ext uri="{FF2B5EF4-FFF2-40B4-BE49-F238E27FC236}">
                  <a16:creationId xmlns:a16="http://schemas.microsoft.com/office/drawing/2014/main" id="{100DAC3E-9A78-441B-97A7-1D54587F32EB}"/>
                </a:ext>
              </a:extLst>
            </p:cNvPr>
            <p:cNvSpPr/>
            <p:nvPr/>
          </p:nvSpPr>
          <p:spPr>
            <a:xfrm>
              <a:off x="9790855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3" name="직사각형 322">
              <a:extLst>
                <a:ext uri="{FF2B5EF4-FFF2-40B4-BE49-F238E27FC236}">
                  <a16:creationId xmlns:a16="http://schemas.microsoft.com/office/drawing/2014/main" id="{4D6AC37B-B115-408C-82F7-D6F4661297C7}"/>
                </a:ext>
              </a:extLst>
            </p:cNvPr>
            <p:cNvSpPr/>
            <p:nvPr/>
          </p:nvSpPr>
          <p:spPr>
            <a:xfrm>
              <a:off x="9791690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4" name="직사각형 323">
              <a:extLst>
                <a:ext uri="{FF2B5EF4-FFF2-40B4-BE49-F238E27FC236}">
                  <a16:creationId xmlns:a16="http://schemas.microsoft.com/office/drawing/2014/main" id="{3B71F3AC-6AED-44BD-9503-87CDBEFF9FF3}"/>
                </a:ext>
              </a:extLst>
            </p:cNvPr>
            <p:cNvSpPr/>
            <p:nvPr/>
          </p:nvSpPr>
          <p:spPr>
            <a:xfrm>
              <a:off x="9632772" y="5457365"/>
              <a:ext cx="112970" cy="3300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5" name="직사각형 324">
              <a:extLst>
                <a:ext uri="{FF2B5EF4-FFF2-40B4-BE49-F238E27FC236}">
                  <a16:creationId xmlns:a16="http://schemas.microsoft.com/office/drawing/2014/main" id="{1CC3E40D-1463-40CE-8B83-B91A06B48A93}"/>
                </a:ext>
              </a:extLst>
            </p:cNvPr>
            <p:cNvSpPr/>
            <p:nvPr/>
          </p:nvSpPr>
          <p:spPr>
            <a:xfrm>
              <a:off x="9634243" y="5834264"/>
              <a:ext cx="112970" cy="22005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sp>
          <p:nvSpPr>
            <p:cNvPr id="326" name="직사각형 325">
              <a:extLst>
                <a:ext uri="{FF2B5EF4-FFF2-40B4-BE49-F238E27FC236}">
                  <a16:creationId xmlns:a16="http://schemas.microsoft.com/office/drawing/2014/main" id="{B4A0D73B-CE8E-4766-8CEF-8A65411C89B2}"/>
                </a:ext>
              </a:extLst>
            </p:cNvPr>
            <p:cNvSpPr/>
            <p:nvPr/>
          </p:nvSpPr>
          <p:spPr>
            <a:xfrm>
              <a:off x="9642009" y="6091995"/>
              <a:ext cx="112970" cy="11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3"/>
              <a:endParaRPr lang="ko-KR" altLang="en-US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</p:txBody>
        </p:sp>
        <p:cxnSp>
          <p:nvCxnSpPr>
            <p:cNvPr id="327" name="직선 화살표 연결선 326">
              <a:extLst>
                <a:ext uri="{FF2B5EF4-FFF2-40B4-BE49-F238E27FC236}">
                  <a16:creationId xmlns:a16="http://schemas.microsoft.com/office/drawing/2014/main" id="{62590160-4F38-446F-A027-6A9A1F61275C}"/>
                </a:ext>
              </a:extLst>
            </p:cNvPr>
            <p:cNvCxnSpPr/>
            <p:nvPr/>
          </p:nvCxnSpPr>
          <p:spPr bwMode="auto">
            <a:xfrm flipV="1">
              <a:off x="9551574" y="5291873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7940CCB8-14CF-4D6D-9705-D6840B6CFFE2}"/>
                </a:ext>
              </a:extLst>
            </p:cNvPr>
            <p:cNvSpPr txBox="1"/>
            <p:nvPr/>
          </p:nvSpPr>
          <p:spPr>
            <a:xfrm rot="10800000" flipV="1">
              <a:off x="9480813" y="4937301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Quality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9" name="자유형 149">
              <a:extLst>
                <a:ext uri="{FF2B5EF4-FFF2-40B4-BE49-F238E27FC236}">
                  <a16:creationId xmlns:a16="http://schemas.microsoft.com/office/drawing/2014/main" id="{235E8955-F093-4D4C-8931-0AB88C7A3F71}"/>
                </a:ext>
              </a:extLst>
            </p:cNvPr>
            <p:cNvSpPr/>
            <p:nvPr/>
          </p:nvSpPr>
          <p:spPr bwMode="auto">
            <a:xfrm>
              <a:off x="7410061" y="5565687"/>
              <a:ext cx="1222810" cy="629181"/>
            </a:xfrm>
            <a:custGeom>
              <a:avLst/>
              <a:gdLst>
                <a:gd name="connsiteX0" fmla="*/ 0 w 1818751"/>
                <a:gd name="connsiteY0" fmla="*/ 1065125 h 1076062"/>
                <a:gd name="connsiteX1" fmla="*/ 130628 w 1818751"/>
                <a:gd name="connsiteY1" fmla="*/ 1065125 h 1076062"/>
                <a:gd name="connsiteX2" fmla="*/ 190918 w 1818751"/>
                <a:gd name="connsiteY2" fmla="*/ 1045028 h 1076062"/>
                <a:gd name="connsiteX3" fmla="*/ 221063 w 1818751"/>
                <a:gd name="connsiteY3" fmla="*/ 1024931 h 1076062"/>
                <a:gd name="connsiteX4" fmla="*/ 281353 w 1818751"/>
                <a:gd name="connsiteY4" fmla="*/ 1004835 h 1076062"/>
                <a:gd name="connsiteX5" fmla="*/ 341644 w 1818751"/>
                <a:gd name="connsiteY5" fmla="*/ 964641 h 1076062"/>
                <a:gd name="connsiteX6" fmla="*/ 371789 w 1818751"/>
                <a:gd name="connsiteY6" fmla="*/ 934496 h 1076062"/>
                <a:gd name="connsiteX7" fmla="*/ 422030 w 1818751"/>
                <a:gd name="connsiteY7" fmla="*/ 904351 h 1076062"/>
                <a:gd name="connsiteX8" fmla="*/ 452175 w 1818751"/>
                <a:gd name="connsiteY8" fmla="*/ 874206 h 1076062"/>
                <a:gd name="connsiteX9" fmla="*/ 492369 w 1818751"/>
                <a:gd name="connsiteY9" fmla="*/ 854109 h 1076062"/>
                <a:gd name="connsiteX10" fmla="*/ 522514 w 1818751"/>
                <a:gd name="connsiteY10" fmla="*/ 823964 h 1076062"/>
                <a:gd name="connsiteX11" fmla="*/ 592852 w 1818751"/>
                <a:gd name="connsiteY11" fmla="*/ 783771 h 1076062"/>
                <a:gd name="connsiteX12" fmla="*/ 622997 w 1818751"/>
                <a:gd name="connsiteY12" fmla="*/ 763674 h 1076062"/>
                <a:gd name="connsiteX13" fmla="*/ 643094 w 1818751"/>
                <a:gd name="connsiteY13" fmla="*/ 723481 h 1076062"/>
                <a:gd name="connsiteX14" fmla="*/ 713433 w 1818751"/>
                <a:gd name="connsiteY14" fmla="*/ 622997 h 1076062"/>
                <a:gd name="connsiteX15" fmla="*/ 743578 w 1818751"/>
                <a:gd name="connsiteY15" fmla="*/ 592852 h 1076062"/>
                <a:gd name="connsiteX16" fmla="*/ 773723 w 1818751"/>
                <a:gd name="connsiteY16" fmla="*/ 522514 h 1076062"/>
                <a:gd name="connsiteX17" fmla="*/ 813916 w 1818751"/>
                <a:gd name="connsiteY17" fmla="*/ 462224 h 1076062"/>
                <a:gd name="connsiteX18" fmla="*/ 834013 w 1818751"/>
                <a:gd name="connsiteY18" fmla="*/ 432079 h 1076062"/>
                <a:gd name="connsiteX19" fmla="*/ 894303 w 1818751"/>
                <a:gd name="connsiteY19" fmla="*/ 341644 h 1076062"/>
                <a:gd name="connsiteX20" fmla="*/ 914400 w 1818751"/>
                <a:gd name="connsiteY20" fmla="*/ 311498 h 1076062"/>
                <a:gd name="connsiteX21" fmla="*/ 944545 w 1818751"/>
                <a:gd name="connsiteY21" fmla="*/ 281353 h 1076062"/>
                <a:gd name="connsiteX22" fmla="*/ 984738 w 1818751"/>
                <a:gd name="connsiteY22" fmla="*/ 221063 h 1076062"/>
                <a:gd name="connsiteX23" fmla="*/ 1014883 w 1818751"/>
                <a:gd name="connsiteY23" fmla="*/ 190918 h 1076062"/>
                <a:gd name="connsiteX24" fmla="*/ 1034980 w 1818751"/>
                <a:gd name="connsiteY24" fmla="*/ 150725 h 1076062"/>
                <a:gd name="connsiteX25" fmla="*/ 1065125 w 1818751"/>
                <a:gd name="connsiteY25" fmla="*/ 120580 h 1076062"/>
                <a:gd name="connsiteX26" fmla="*/ 1115367 w 1818751"/>
                <a:gd name="connsiteY26" fmla="*/ 60290 h 1076062"/>
                <a:gd name="connsiteX27" fmla="*/ 1135463 w 1818751"/>
                <a:gd name="connsiteY27" fmla="*/ 30145 h 1076062"/>
                <a:gd name="connsiteX28" fmla="*/ 1165608 w 1818751"/>
                <a:gd name="connsiteY28" fmla="*/ 20096 h 1076062"/>
                <a:gd name="connsiteX29" fmla="*/ 1205802 w 1818751"/>
                <a:gd name="connsiteY29" fmla="*/ 0 h 1076062"/>
                <a:gd name="connsiteX30" fmla="*/ 1276140 w 1818751"/>
                <a:gd name="connsiteY30" fmla="*/ 20096 h 1076062"/>
                <a:gd name="connsiteX31" fmla="*/ 1306285 w 1818751"/>
                <a:gd name="connsiteY31" fmla="*/ 30145 h 1076062"/>
                <a:gd name="connsiteX32" fmla="*/ 1356527 w 1818751"/>
                <a:gd name="connsiteY32" fmla="*/ 100483 h 1076062"/>
                <a:gd name="connsiteX33" fmla="*/ 1396720 w 1818751"/>
                <a:gd name="connsiteY33" fmla="*/ 170822 h 1076062"/>
                <a:gd name="connsiteX34" fmla="*/ 1436914 w 1818751"/>
                <a:gd name="connsiteY34" fmla="*/ 231112 h 1076062"/>
                <a:gd name="connsiteX35" fmla="*/ 1477107 w 1818751"/>
                <a:gd name="connsiteY35" fmla="*/ 291402 h 1076062"/>
                <a:gd name="connsiteX36" fmla="*/ 1487156 w 1818751"/>
                <a:gd name="connsiteY36" fmla="*/ 321547 h 1076062"/>
                <a:gd name="connsiteX37" fmla="*/ 1527349 w 1818751"/>
                <a:gd name="connsiteY37" fmla="*/ 381837 h 1076062"/>
                <a:gd name="connsiteX38" fmla="*/ 1557494 w 1818751"/>
                <a:gd name="connsiteY38" fmla="*/ 442127 h 1076062"/>
                <a:gd name="connsiteX39" fmla="*/ 1637881 w 1818751"/>
                <a:gd name="connsiteY39" fmla="*/ 462224 h 1076062"/>
                <a:gd name="connsiteX40" fmla="*/ 1818751 w 1818751"/>
                <a:gd name="connsiteY40" fmla="*/ 472272 h 107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8751" h="1076062">
                  <a:moveTo>
                    <a:pt x="0" y="1065125"/>
                  </a:moveTo>
                  <a:cubicBezTo>
                    <a:pt x="63453" y="1077815"/>
                    <a:pt x="54273" y="1081487"/>
                    <a:pt x="130628" y="1065125"/>
                  </a:cubicBezTo>
                  <a:cubicBezTo>
                    <a:pt x="151342" y="1060686"/>
                    <a:pt x="173292" y="1056779"/>
                    <a:pt x="190918" y="1045028"/>
                  </a:cubicBezTo>
                  <a:cubicBezTo>
                    <a:pt x="200966" y="1038329"/>
                    <a:pt x="210027" y="1029836"/>
                    <a:pt x="221063" y="1024931"/>
                  </a:cubicBezTo>
                  <a:cubicBezTo>
                    <a:pt x="240421" y="1016328"/>
                    <a:pt x="281353" y="1004835"/>
                    <a:pt x="281353" y="1004835"/>
                  </a:cubicBezTo>
                  <a:cubicBezTo>
                    <a:pt x="301450" y="991437"/>
                    <a:pt x="324565" y="981720"/>
                    <a:pt x="341644" y="964641"/>
                  </a:cubicBezTo>
                  <a:cubicBezTo>
                    <a:pt x="351692" y="954593"/>
                    <a:pt x="360421" y="943022"/>
                    <a:pt x="371789" y="934496"/>
                  </a:cubicBezTo>
                  <a:cubicBezTo>
                    <a:pt x="387413" y="922778"/>
                    <a:pt x="406406" y="916069"/>
                    <a:pt x="422030" y="904351"/>
                  </a:cubicBezTo>
                  <a:cubicBezTo>
                    <a:pt x="433398" y="895825"/>
                    <a:pt x="440611" y="882466"/>
                    <a:pt x="452175" y="874206"/>
                  </a:cubicBezTo>
                  <a:cubicBezTo>
                    <a:pt x="464364" y="865499"/>
                    <a:pt x="480180" y="862816"/>
                    <a:pt x="492369" y="854109"/>
                  </a:cubicBezTo>
                  <a:cubicBezTo>
                    <a:pt x="503933" y="845849"/>
                    <a:pt x="511597" y="833061"/>
                    <a:pt x="522514" y="823964"/>
                  </a:cubicBezTo>
                  <a:cubicBezTo>
                    <a:pt x="549217" y="801712"/>
                    <a:pt x="561586" y="801638"/>
                    <a:pt x="592852" y="783771"/>
                  </a:cubicBezTo>
                  <a:cubicBezTo>
                    <a:pt x="603337" y="777779"/>
                    <a:pt x="612949" y="770373"/>
                    <a:pt x="622997" y="763674"/>
                  </a:cubicBezTo>
                  <a:cubicBezTo>
                    <a:pt x="629696" y="750276"/>
                    <a:pt x="635387" y="736325"/>
                    <a:pt x="643094" y="723481"/>
                  </a:cubicBezTo>
                  <a:cubicBezTo>
                    <a:pt x="654621" y="704270"/>
                    <a:pt x="695115" y="644368"/>
                    <a:pt x="713433" y="622997"/>
                  </a:cubicBezTo>
                  <a:cubicBezTo>
                    <a:pt x="722681" y="612208"/>
                    <a:pt x="733530" y="602900"/>
                    <a:pt x="743578" y="592852"/>
                  </a:cubicBezTo>
                  <a:cubicBezTo>
                    <a:pt x="753974" y="561664"/>
                    <a:pt x="755096" y="553558"/>
                    <a:pt x="773723" y="522514"/>
                  </a:cubicBezTo>
                  <a:cubicBezTo>
                    <a:pt x="786150" y="501803"/>
                    <a:pt x="800518" y="482321"/>
                    <a:pt x="813916" y="462224"/>
                  </a:cubicBezTo>
                  <a:cubicBezTo>
                    <a:pt x="820615" y="452176"/>
                    <a:pt x="827800" y="442435"/>
                    <a:pt x="834013" y="432079"/>
                  </a:cubicBezTo>
                  <a:cubicBezTo>
                    <a:pt x="884982" y="347130"/>
                    <a:pt x="841972" y="414908"/>
                    <a:pt x="894303" y="341644"/>
                  </a:cubicBezTo>
                  <a:cubicBezTo>
                    <a:pt x="901323" y="331817"/>
                    <a:pt x="906669" y="320776"/>
                    <a:pt x="914400" y="311498"/>
                  </a:cubicBezTo>
                  <a:cubicBezTo>
                    <a:pt x="923497" y="300581"/>
                    <a:pt x="935821" y="292570"/>
                    <a:pt x="944545" y="281353"/>
                  </a:cubicBezTo>
                  <a:cubicBezTo>
                    <a:pt x="959374" y="262288"/>
                    <a:pt x="967659" y="238142"/>
                    <a:pt x="984738" y="221063"/>
                  </a:cubicBezTo>
                  <a:cubicBezTo>
                    <a:pt x="994786" y="211015"/>
                    <a:pt x="1006623" y="202482"/>
                    <a:pt x="1014883" y="190918"/>
                  </a:cubicBezTo>
                  <a:cubicBezTo>
                    <a:pt x="1023590" y="178729"/>
                    <a:pt x="1026273" y="162914"/>
                    <a:pt x="1034980" y="150725"/>
                  </a:cubicBezTo>
                  <a:cubicBezTo>
                    <a:pt x="1043240" y="139161"/>
                    <a:pt x="1056865" y="132144"/>
                    <a:pt x="1065125" y="120580"/>
                  </a:cubicBezTo>
                  <a:cubicBezTo>
                    <a:pt x="1111484" y="55678"/>
                    <a:pt x="1055940" y="99907"/>
                    <a:pt x="1115367" y="60290"/>
                  </a:cubicBezTo>
                  <a:cubicBezTo>
                    <a:pt x="1122066" y="50242"/>
                    <a:pt x="1126033" y="37689"/>
                    <a:pt x="1135463" y="30145"/>
                  </a:cubicBezTo>
                  <a:cubicBezTo>
                    <a:pt x="1143734" y="23528"/>
                    <a:pt x="1155872" y="24268"/>
                    <a:pt x="1165608" y="20096"/>
                  </a:cubicBezTo>
                  <a:cubicBezTo>
                    <a:pt x="1179376" y="14195"/>
                    <a:pt x="1192404" y="6699"/>
                    <a:pt x="1205802" y="0"/>
                  </a:cubicBezTo>
                  <a:cubicBezTo>
                    <a:pt x="1278100" y="24098"/>
                    <a:pt x="1187793" y="-5146"/>
                    <a:pt x="1276140" y="20096"/>
                  </a:cubicBezTo>
                  <a:cubicBezTo>
                    <a:pt x="1286324" y="23006"/>
                    <a:pt x="1296237" y="26795"/>
                    <a:pt x="1306285" y="30145"/>
                  </a:cubicBezTo>
                  <a:cubicBezTo>
                    <a:pt x="1313111" y="39247"/>
                    <a:pt x="1349181" y="85791"/>
                    <a:pt x="1356527" y="100483"/>
                  </a:cubicBezTo>
                  <a:cubicBezTo>
                    <a:pt x="1402571" y="192572"/>
                    <a:pt x="1311678" y="49333"/>
                    <a:pt x="1396720" y="170822"/>
                  </a:cubicBezTo>
                  <a:cubicBezTo>
                    <a:pt x="1410571" y="190609"/>
                    <a:pt x="1436914" y="231112"/>
                    <a:pt x="1436914" y="231112"/>
                  </a:cubicBezTo>
                  <a:cubicBezTo>
                    <a:pt x="1460805" y="302787"/>
                    <a:pt x="1426929" y="216137"/>
                    <a:pt x="1477107" y="291402"/>
                  </a:cubicBezTo>
                  <a:cubicBezTo>
                    <a:pt x="1482982" y="300215"/>
                    <a:pt x="1482012" y="312288"/>
                    <a:pt x="1487156" y="321547"/>
                  </a:cubicBezTo>
                  <a:cubicBezTo>
                    <a:pt x="1498886" y="342661"/>
                    <a:pt x="1527349" y="381837"/>
                    <a:pt x="1527349" y="381837"/>
                  </a:cubicBezTo>
                  <a:cubicBezTo>
                    <a:pt x="1533968" y="401696"/>
                    <a:pt x="1539785" y="427960"/>
                    <a:pt x="1557494" y="442127"/>
                  </a:cubicBezTo>
                  <a:cubicBezTo>
                    <a:pt x="1567711" y="450300"/>
                    <a:pt x="1635513" y="461829"/>
                    <a:pt x="1637881" y="462224"/>
                  </a:cubicBezTo>
                  <a:cubicBezTo>
                    <a:pt x="1729430" y="477482"/>
                    <a:pt x="1708279" y="472272"/>
                    <a:pt x="1818751" y="472272"/>
                  </a:cubicBez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30" name="직선 화살표 연결선 329">
              <a:extLst>
                <a:ext uri="{FF2B5EF4-FFF2-40B4-BE49-F238E27FC236}">
                  <a16:creationId xmlns:a16="http://schemas.microsoft.com/office/drawing/2014/main" id="{D90BCB92-A295-4F5C-BC84-7A5A661304F2}"/>
                </a:ext>
              </a:extLst>
            </p:cNvPr>
            <p:cNvCxnSpPr/>
            <p:nvPr/>
          </p:nvCxnSpPr>
          <p:spPr bwMode="auto">
            <a:xfrm>
              <a:off x="7331405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4B47FD9E-69ED-4138-9058-E5B59A4B52FA}"/>
                </a:ext>
              </a:extLst>
            </p:cNvPr>
            <p:cNvSpPr txBox="1"/>
            <p:nvPr/>
          </p:nvSpPr>
          <p:spPr>
            <a:xfrm>
              <a:off x="8670896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" name="TextBox 331">
              <a:extLst>
                <a:ext uri="{FF2B5EF4-FFF2-40B4-BE49-F238E27FC236}">
                  <a16:creationId xmlns:a16="http://schemas.microsoft.com/office/drawing/2014/main" id="{6DF48567-9AD2-4AB8-A90D-F301B62751C6}"/>
                </a:ext>
              </a:extLst>
            </p:cNvPr>
            <p:cNvSpPr txBox="1"/>
            <p:nvPr/>
          </p:nvSpPr>
          <p:spPr>
            <a:xfrm rot="10800000" flipV="1">
              <a:off x="7304583" y="4977494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Bandwidth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2534772B-942E-4B5F-8640-167C2399A47A}"/>
                </a:ext>
              </a:extLst>
            </p:cNvPr>
            <p:cNvSpPr txBox="1"/>
            <p:nvPr/>
          </p:nvSpPr>
          <p:spPr>
            <a:xfrm>
              <a:off x="8753157" y="5327947"/>
              <a:ext cx="716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ABR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34" name="직선 화살표 연결선 333">
              <a:extLst>
                <a:ext uri="{FF2B5EF4-FFF2-40B4-BE49-F238E27FC236}">
                  <a16:creationId xmlns:a16="http://schemas.microsoft.com/office/drawing/2014/main" id="{B2D4A53C-1A65-4301-9C82-2530C800F9DB}"/>
                </a:ext>
              </a:extLst>
            </p:cNvPr>
            <p:cNvCxnSpPr/>
            <p:nvPr/>
          </p:nvCxnSpPr>
          <p:spPr bwMode="auto">
            <a:xfrm flipV="1">
              <a:off x="7332825" y="5304650"/>
              <a:ext cx="0" cy="97075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5" name="직선 화살표 연결선 334">
              <a:extLst>
                <a:ext uri="{FF2B5EF4-FFF2-40B4-BE49-F238E27FC236}">
                  <a16:creationId xmlns:a16="http://schemas.microsoft.com/office/drawing/2014/main" id="{8B0596FE-BD8E-47EC-8D26-DD21A4BE01CC}"/>
                </a:ext>
              </a:extLst>
            </p:cNvPr>
            <p:cNvCxnSpPr/>
            <p:nvPr/>
          </p:nvCxnSpPr>
          <p:spPr bwMode="auto">
            <a:xfrm>
              <a:off x="8817621" y="5762083"/>
              <a:ext cx="626570" cy="4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6" name="직선 화살표 연결선 335">
              <a:extLst>
                <a:ext uri="{FF2B5EF4-FFF2-40B4-BE49-F238E27FC236}">
                  <a16:creationId xmlns:a16="http://schemas.microsoft.com/office/drawing/2014/main" id="{8E6724F5-35BF-4B57-AD45-422C31FF89B1}"/>
                </a:ext>
              </a:extLst>
            </p:cNvPr>
            <p:cNvCxnSpPr/>
            <p:nvPr/>
          </p:nvCxnSpPr>
          <p:spPr bwMode="auto">
            <a:xfrm>
              <a:off x="9540389" y="6270882"/>
              <a:ext cx="141647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37" name="TextBox 336">
              <a:extLst>
                <a:ext uri="{FF2B5EF4-FFF2-40B4-BE49-F238E27FC236}">
                  <a16:creationId xmlns:a16="http://schemas.microsoft.com/office/drawing/2014/main" id="{6E357286-2C61-40A3-AB44-DF62CA984A21}"/>
                </a:ext>
              </a:extLst>
            </p:cNvPr>
            <p:cNvSpPr txBox="1"/>
            <p:nvPr/>
          </p:nvSpPr>
          <p:spPr>
            <a:xfrm>
              <a:off x="10853139" y="5954457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  <a:endParaRPr lang="ko-KR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8" name="TextBox 337">
            <a:extLst>
              <a:ext uri="{FF2B5EF4-FFF2-40B4-BE49-F238E27FC236}">
                <a16:creationId xmlns:a16="http://schemas.microsoft.com/office/drawing/2014/main" id="{83819CCA-1830-4C34-9F1A-3896596D7894}"/>
              </a:ext>
            </a:extLst>
          </p:cNvPr>
          <p:cNvSpPr txBox="1"/>
          <p:nvPr/>
        </p:nvSpPr>
        <p:spPr>
          <a:xfrm>
            <a:off x="6724354" y="4062831"/>
            <a:ext cx="452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Benefit </a:t>
            </a:r>
            <a:r>
              <a:rPr lang="en-US" altLang="ko-K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QoE</a:t>
            </a:r>
            <a:r>
              <a:rPr lang="en-US" altLang="ko-KR" sz="2400" dirty="0">
                <a:latin typeface="Calibri" panose="020F0502020204030204" pitchFamily="34" charset="0"/>
                <a:cs typeface="Calibri" panose="020F0502020204030204" pitchFamily="34" charset="0"/>
              </a:rPr>
              <a:t> of entire downstream </a:t>
            </a:r>
            <a:endParaRPr lang="ko-KR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0" name="그룹 339">
            <a:extLst>
              <a:ext uri="{FF2B5EF4-FFF2-40B4-BE49-F238E27FC236}">
                <a16:creationId xmlns:a16="http://schemas.microsoft.com/office/drawing/2014/main" id="{AD724C1F-9DD4-4F0C-B9D9-6F9F988923FD}"/>
              </a:ext>
            </a:extLst>
          </p:cNvPr>
          <p:cNvGrpSpPr/>
          <p:nvPr/>
        </p:nvGrpSpPr>
        <p:grpSpPr>
          <a:xfrm rot="2521482">
            <a:off x="6452398" y="5106606"/>
            <a:ext cx="514533" cy="150391"/>
            <a:chOff x="4092000" y="4871966"/>
            <a:chExt cx="389754" cy="108000"/>
          </a:xfrm>
        </p:grpSpPr>
        <p:sp>
          <p:nvSpPr>
            <p:cNvPr id="341" name="타원 340">
              <a:extLst>
                <a:ext uri="{FF2B5EF4-FFF2-40B4-BE49-F238E27FC236}">
                  <a16:creationId xmlns:a16="http://schemas.microsoft.com/office/drawing/2014/main" id="{A93949F3-5F36-43F6-91E9-B7DE53673C8C}"/>
                </a:ext>
              </a:extLst>
            </p:cNvPr>
            <p:cNvSpPr/>
            <p:nvPr/>
          </p:nvSpPr>
          <p:spPr>
            <a:xfrm>
              <a:off x="4092000" y="4871966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342" name="타원 341">
              <a:extLst>
                <a:ext uri="{FF2B5EF4-FFF2-40B4-BE49-F238E27FC236}">
                  <a16:creationId xmlns:a16="http://schemas.microsoft.com/office/drawing/2014/main" id="{8431A84A-0CC7-4D96-A2E9-A800457EF65A}"/>
                </a:ext>
              </a:extLst>
            </p:cNvPr>
            <p:cNvSpPr/>
            <p:nvPr/>
          </p:nvSpPr>
          <p:spPr>
            <a:xfrm>
              <a:off x="4233079" y="4871966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343" name="타원 342">
              <a:extLst>
                <a:ext uri="{FF2B5EF4-FFF2-40B4-BE49-F238E27FC236}">
                  <a16:creationId xmlns:a16="http://schemas.microsoft.com/office/drawing/2014/main" id="{589A8816-52CC-4893-8F80-AF4A63EB3A38}"/>
                </a:ext>
              </a:extLst>
            </p:cNvPr>
            <p:cNvSpPr/>
            <p:nvPr/>
          </p:nvSpPr>
          <p:spPr>
            <a:xfrm>
              <a:off x="4373754" y="4871966"/>
              <a:ext cx="108000" cy="10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1480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9B3C94C7-73B1-4669-82B5-70E323909D8F}"/>
              </a:ext>
            </a:extLst>
          </p:cNvPr>
          <p:cNvSpPr/>
          <p:nvPr/>
        </p:nvSpPr>
        <p:spPr>
          <a:xfrm>
            <a:off x="0" y="5680953"/>
            <a:ext cx="12192000" cy="11770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training with fresh live data</a:t>
            </a:r>
            <a:endParaRPr lang="ko-KR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569" y="1599812"/>
            <a:ext cx="11835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ko-KR" sz="2800" dirty="0">
                <a:latin typeface="Calibri" panose="020F0502020204030204" pitchFamily="34" charset="0"/>
                <a:cs typeface="Calibri" panose="020F0502020204030204" pitchFamily="34" charset="0"/>
              </a:rPr>
              <a:t>Content-aware DNNs cannot be prepared on the fly for the new live content</a:t>
            </a:r>
            <a:endParaRPr lang="en-US" altLang="ko-K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Two Primary Challenges (1)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92EE6-FE54-417E-9C03-E66B1042F8A6}" type="slidenum">
              <a:rPr lang="ko-KR" altLang="en-US" smtClean="0"/>
              <a:t>9</a:t>
            </a:fld>
            <a:endParaRPr lang="ko-KR" altLang="en-US"/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0BFE730E-F6A8-489E-A15C-608DFCC95E65}"/>
              </a:ext>
            </a:extLst>
          </p:cNvPr>
          <p:cNvGrpSpPr/>
          <p:nvPr/>
        </p:nvGrpSpPr>
        <p:grpSpPr>
          <a:xfrm>
            <a:off x="-162752" y="2218623"/>
            <a:ext cx="6527963" cy="2840579"/>
            <a:chOff x="-162752" y="2218623"/>
            <a:chExt cx="6527963" cy="284057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2CACF4-12E4-48C2-BD55-FEE10D2374B5}"/>
                </a:ext>
              </a:extLst>
            </p:cNvPr>
            <p:cNvSpPr txBox="1"/>
            <p:nvPr/>
          </p:nvSpPr>
          <p:spPr>
            <a:xfrm>
              <a:off x="-162752" y="3745189"/>
              <a:ext cx="2747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1 min of video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250CD1-D98F-4C2F-865A-8520EE4A79E5}"/>
                </a:ext>
              </a:extLst>
            </p:cNvPr>
            <p:cNvSpPr txBox="1"/>
            <p:nvPr/>
          </p:nvSpPr>
          <p:spPr>
            <a:xfrm>
              <a:off x="1892614" y="3866833"/>
              <a:ext cx="42981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10 min of training </a:t>
              </a:r>
            </a:p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to prepare content-aware DNNs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오른쪽 화살표 2">
              <a:extLst>
                <a:ext uri="{FF2B5EF4-FFF2-40B4-BE49-F238E27FC236}">
                  <a16:creationId xmlns:a16="http://schemas.microsoft.com/office/drawing/2014/main" id="{22CED57B-7D41-4437-A343-C34697F6DDD1}"/>
                </a:ext>
              </a:extLst>
            </p:cNvPr>
            <p:cNvSpPr/>
            <p:nvPr/>
          </p:nvSpPr>
          <p:spPr>
            <a:xfrm>
              <a:off x="2094580" y="3097991"/>
              <a:ext cx="457200" cy="431290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B5C00AB-C68C-48ED-AF38-F630831B78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8727" y="2218623"/>
              <a:ext cx="16484" cy="2840579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id="{0B09A8CA-197A-4802-BC41-C557AB54EF2F}"/>
                </a:ext>
              </a:extLst>
            </p:cNvPr>
            <p:cNvGrpSpPr/>
            <p:nvPr/>
          </p:nvGrpSpPr>
          <p:grpSpPr>
            <a:xfrm>
              <a:off x="2754804" y="3053532"/>
              <a:ext cx="2937797" cy="671872"/>
              <a:chOff x="4141049" y="5191586"/>
              <a:chExt cx="4463754" cy="1020857"/>
            </a:xfrm>
          </p:grpSpPr>
          <p:cxnSp>
            <p:nvCxnSpPr>
              <p:cNvPr id="69" name="직선 연결선 68">
                <a:extLst>
                  <a:ext uri="{FF2B5EF4-FFF2-40B4-BE49-F238E27FC236}">
                    <a16:creationId xmlns:a16="http://schemas.microsoft.com/office/drawing/2014/main" id="{D9532C2B-B867-41F7-83ED-92D686D38362}"/>
                  </a:ext>
                </a:extLst>
              </p:cNvPr>
              <p:cNvCxnSpPr/>
              <p:nvPr/>
            </p:nvCxnSpPr>
            <p:spPr>
              <a:xfrm flipH="1">
                <a:off x="6768396" y="6005312"/>
                <a:ext cx="3795" cy="0"/>
              </a:xfrm>
              <a:prstGeom prst="line">
                <a:avLst/>
              </a:prstGeom>
              <a:scene3d>
                <a:camera prst="orthographicFront"/>
                <a:lightRig rig="threePt" dir="t"/>
              </a:scene3d>
              <a:sp3d extrusionH="1905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60220F5B-34F0-40BD-87AF-2AD42DF9C91F}"/>
                  </a:ext>
                </a:extLst>
              </p:cNvPr>
              <p:cNvSpPr/>
              <p:nvPr/>
            </p:nvSpPr>
            <p:spPr>
              <a:xfrm>
                <a:off x="489310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직사각형 87">
                <a:extLst>
                  <a:ext uri="{FF2B5EF4-FFF2-40B4-BE49-F238E27FC236}">
                    <a16:creationId xmlns:a16="http://schemas.microsoft.com/office/drawing/2014/main" id="{F86A223C-9464-4213-B431-CC21C7953BFA}"/>
                  </a:ext>
                </a:extLst>
              </p:cNvPr>
              <p:cNvSpPr/>
              <p:nvPr/>
            </p:nvSpPr>
            <p:spPr>
              <a:xfrm>
                <a:off x="5135374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직사각형 89">
                <a:extLst>
                  <a:ext uri="{FF2B5EF4-FFF2-40B4-BE49-F238E27FC236}">
                    <a16:creationId xmlns:a16="http://schemas.microsoft.com/office/drawing/2014/main" id="{F930EA9E-726A-45A3-931D-E5F42061ACAA}"/>
                  </a:ext>
                </a:extLst>
              </p:cNvPr>
              <p:cNvSpPr/>
              <p:nvPr/>
            </p:nvSpPr>
            <p:spPr>
              <a:xfrm>
                <a:off x="6683115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ko-KR" alt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직사각형 93">
                <a:extLst>
                  <a:ext uri="{FF2B5EF4-FFF2-40B4-BE49-F238E27FC236}">
                    <a16:creationId xmlns:a16="http://schemas.microsoft.com/office/drawing/2014/main" id="{EBB0CFED-E450-402D-97E5-2AF5A1A9A1AC}"/>
                  </a:ext>
                </a:extLst>
              </p:cNvPr>
              <p:cNvSpPr/>
              <p:nvPr/>
            </p:nvSpPr>
            <p:spPr>
              <a:xfrm>
                <a:off x="5392409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직사각형 94">
                <a:extLst>
                  <a:ext uri="{FF2B5EF4-FFF2-40B4-BE49-F238E27FC236}">
                    <a16:creationId xmlns:a16="http://schemas.microsoft.com/office/drawing/2014/main" id="{FA24318C-84CB-44D0-BB81-B3960163D959}"/>
                  </a:ext>
                </a:extLst>
              </p:cNvPr>
              <p:cNvSpPr/>
              <p:nvPr/>
            </p:nvSpPr>
            <p:spPr>
              <a:xfrm>
                <a:off x="5628991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" name="직사각형 96">
                <a:extLst>
                  <a:ext uri="{FF2B5EF4-FFF2-40B4-BE49-F238E27FC236}">
                    <a16:creationId xmlns:a16="http://schemas.microsoft.com/office/drawing/2014/main" id="{97BC098C-E65A-4E2C-9DA5-1FD4F9CF0D81}"/>
                  </a:ext>
                </a:extLst>
              </p:cNvPr>
              <p:cNvSpPr/>
              <p:nvPr/>
            </p:nvSpPr>
            <p:spPr>
              <a:xfrm>
                <a:off x="5882732" y="5492443"/>
                <a:ext cx="180000" cy="72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  <a:effectLst/>
              <a:scene3d>
                <a:camera prst="obliqueTopRight"/>
                <a:lightRig rig="balanced" dir="t"/>
              </a:scene3d>
              <a:sp3d extrusionH="1270000" contourW="12700">
                <a:extrusionClr>
                  <a:schemeClr val="bg1">
                    <a:lumMod val="65000"/>
                  </a:schemeClr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8" name="그룹 97">
                <a:extLst>
                  <a:ext uri="{FF2B5EF4-FFF2-40B4-BE49-F238E27FC236}">
                    <a16:creationId xmlns:a16="http://schemas.microsoft.com/office/drawing/2014/main" id="{DD84A810-3B90-4EE0-86CE-4A38B9DFB79E}"/>
                  </a:ext>
                </a:extLst>
              </p:cNvPr>
              <p:cNvGrpSpPr/>
              <p:nvPr/>
            </p:nvGrpSpPr>
            <p:grpSpPr>
              <a:xfrm>
                <a:off x="6254738" y="5681172"/>
                <a:ext cx="389754" cy="108000"/>
                <a:chOff x="4092000" y="4871966"/>
                <a:chExt cx="389754" cy="108000"/>
              </a:xfrm>
            </p:grpSpPr>
            <p:sp>
              <p:nvSpPr>
                <p:cNvPr id="114" name="타원 113">
                  <a:extLst>
                    <a:ext uri="{FF2B5EF4-FFF2-40B4-BE49-F238E27FC236}">
                      <a16:creationId xmlns:a16="http://schemas.microsoft.com/office/drawing/2014/main" id="{D71E26F1-2140-4083-9D28-162CA5C59AA4}"/>
                    </a:ext>
                  </a:extLst>
                </p:cNvPr>
                <p:cNvSpPr/>
                <p:nvPr/>
              </p:nvSpPr>
              <p:spPr>
                <a:xfrm>
                  <a:off x="4092000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타원 114">
                  <a:extLst>
                    <a:ext uri="{FF2B5EF4-FFF2-40B4-BE49-F238E27FC236}">
                      <a16:creationId xmlns:a16="http://schemas.microsoft.com/office/drawing/2014/main" id="{C171C0E4-FA80-4A07-8C24-98C4E982F64F}"/>
                    </a:ext>
                  </a:extLst>
                </p:cNvPr>
                <p:cNvSpPr/>
                <p:nvPr/>
              </p:nvSpPr>
              <p:spPr>
                <a:xfrm>
                  <a:off x="4233079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타원 115">
                  <a:extLst>
                    <a:ext uri="{FF2B5EF4-FFF2-40B4-BE49-F238E27FC236}">
                      <a16:creationId xmlns:a16="http://schemas.microsoft.com/office/drawing/2014/main" id="{835F2AB7-0BAD-4CA4-A0E7-E4EAD0373C7B}"/>
                    </a:ext>
                  </a:extLst>
                </p:cNvPr>
                <p:cNvSpPr/>
                <p:nvPr/>
              </p:nvSpPr>
              <p:spPr>
                <a:xfrm>
                  <a:off x="4373754" y="4871966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00" name="꺾인 연결선 67">
                <a:extLst>
                  <a:ext uri="{FF2B5EF4-FFF2-40B4-BE49-F238E27FC236}">
                    <a16:creationId xmlns:a16="http://schemas.microsoft.com/office/drawing/2014/main" id="{67C98B60-9563-40EB-9E82-DEA5385C973A}"/>
                  </a:ext>
                </a:extLst>
              </p:cNvPr>
              <p:cNvCxnSpPr>
                <a:stCxn id="103" idx="0"/>
                <a:endCxn id="105" idx="0"/>
              </p:cNvCxnSpPr>
              <p:nvPr/>
            </p:nvCxnSpPr>
            <p:spPr>
              <a:xfrm rot="16200000" flipV="1">
                <a:off x="6583926" y="4364121"/>
                <a:ext cx="411472" cy="2066402"/>
              </a:xfrm>
              <a:prstGeom prst="bentConnector3">
                <a:avLst>
                  <a:gd name="adj1" fmla="val 186658"/>
                </a:avLst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직선 화살표 연결선 100">
                <a:extLst>
                  <a:ext uri="{FF2B5EF4-FFF2-40B4-BE49-F238E27FC236}">
                    <a16:creationId xmlns:a16="http://schemas.microsoft.com/office/drawing/2014/main" id="{ABA88E1B-CE1B-43D8-B936-17CB922EB082}"/>
                  </a:ext>
                </a:extLst>
              </p:cNvPr>
              <p:cNvCxnSpPr/>
              <p:nvPr/>
            </p:nvCxnSpPr>
            <p:spPr>
              <a:xfrm>
                <a:off x="7077394" y="5715133"/>
                <a:ext cx="61197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직선 화살표 연결선 101">
                <a:extLst>
                  <a:ext uri="{FF2B5EF4-FFF2-40B4-BE49-F238E27FC236}">
                    <a16:creationId xmlns:a16="http://schemas.microsoft.com/office/drawing/2014/main" id="{13FA0B45-076C-43E7-A4D6-C4C206A60FCB}"/>
                  </a:ext>
                </a:extLst>
              </p:cNvPr>
              <p:cNvCxnSpPr/>
              <p:nvPr/>
            </p:nvCxnSpPr>
            <p:spPr>
              <a:xfrm>
                <a:off x="7956353" y="5715133"/>
                <a:ext cx="45133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그림 102">
                <a:extLst>
                  <a:ext uri="{FF2B5EF4-FFF2-40B4-BE49-F238E27FC236}">
                    <a16:creationId xmlns:a16="http://schemas.microsoft.com/office/drawing/2014/main" id="{FC37D3FB-6459-4E78-B179-C5F37CEED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9372" y="5603058"/>
                <a:ext cx="266981" cy="259568"/>
              </a:xfrm>
              <a:prstGeom prst="rect">
                <a:avLst/>
              </a:prstGeom>
            </p:spPr>
          </p:pic>
          <p:sp>
            <p:nvSpPr>
              <p:cNvPr id="105" name="내용 개체 틀 2">
                <a:extLst>
                  <a:ext uri="{FF2B5EF4-FFF2-40B4-BE49-F238E27FC236}">
                    <a16:creationId xmlns:a16="http://schemas.microsoft.com/office/drawing/2014/main" id="{BDC61603-D5C9-48B9-8DF5-CA6F1D4C5B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7092" y="5191586"/>
                <a:ext cx="2318738" cy="3048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평행 사변형 9">
                <a:extLst>
                  <a:ext uri="{FF2B5EF4-FFF2-40B4-BE49-F238E27FC236}">
                    <a16:creationId xmlns:a16="http://schemas.microsoft.com/office/drawing/2014/main" id="{5CD0E44B-AFBE-475F-BAD0-D30F22A9BC9A}"/>
                  </a:ext>
                </a:extLst>
              </p:cNvPr>
              <p:cNvSpPr/>
              <p:nvPr/>
            </p:nvSpPr>
            <p:spPr>
              <a:xfrm rot="20699464">
                <a:off x="7157473" y="5359197"/>
                <a:ext cx="450765" cy="784431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평행 사변형 9">
                <a:extLst>
                  <a:ext uri="{FF2B5EF4-FFF2-40B4-BE49-F238E27FC236}">
                    <a16:creationId xmlns:a16="http://schemas.microsoft.com/office/drawing/2014/main" id="{0D1EC39B-7F1E-402E-93CE-DF0512AC215D}"/>
                  </a:ext>
                </a:extLst>
              </p:cNvPr>
              <p:cNvSpPr/>
              <p:nvPr/>
            </p:nvSpPr>
            <p:spPr>
              <a:xfrm rot="20699464">
                <a:off x="4141049" y="5484475"/>
                <a:ext cx="316391" cy="496734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평행 사변형 9">
                <a:extLst>
                  <a:ext uri="{FF2B5EF4-FFF2-40B4-BE49-F238E27FC236}">
                    <a16:creationId xmlns:a16="http://schemas.microsoft.com/office/drawing/2014/main" id="{0254F9BE-DAB0-4E21-99F5-E63FB1A33CDB}"/>
                  </a:ext>
                </a:extLst>
              </p:cNvPr>
              <p:cNvSpPr/>
              <p:nvPr/>
            </p:nvSpPr>
            <p:spPr>
              <a:xfrm rot="20699464">
                <a:off x="8154038" y="5359197"/>
                <a:ext cx="450765" cy="784431"/>
              </a:xfrm>
              <a:custGeom>
                <a:avLst/>
                <a:gdLst>
                  <a:gd name="connsiteX0" fmla="*/ 0 w 1259388"/>
                  <a:gd name="connsiteY0" fmla="*/ 1109705 h 1109705"/>
                  <a:gd name="connsiteX1" fmla="*/ 277426 w 1259388"/>
                  <a:gd name="connsiteY1" fmla="*/ 0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9417 w 1259388"/>
                  <a:gd name="connsiteY1" fmla="*/ 279078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1259388"/>
                  <a:gd name="connsiteY0" fmla="*/ 1109705 h 1109705"/>
                  <a:gd name="connsiteX1" fmla="*/ 235826 w 1259388"/>
                  <a:gd name="connsiteY1" fmla="*/ 272856 h 1109705"/>
                  <a:gd name="connsiteX2" fmla="*/ 1259388 w 1259388"/>
                  <a:gd name="connsiteY2" fmla="*/ 0 h 1109705"/>
                  <a:gd name="connsiteX3" fmla="*/ 981962 w 1259388"/>
                  <a:gd name="connsiteY3" fmla="*/ 1109705 h 1109705"/>
                  <a:gd name="connsiteX4" fmla="*/ 0 w 1259388"/>
                  <a:gd name="connsiteY4" fmla="*/ 1109705 h 1109705"/>
                  <a:gd name="connsiteX0" fmla="*/ 0 w 981962"/>
                  <a:gd name="connsiteY0" fmla="*/ 1128764 h 1128764"/>
                  <a:gd name="connsiteX1" fmla="*/ 235826 w 981962"/>
                  <a:gd name="connsiteY1" fmla="*/ 291915 h 1128764"/>
                  <a:gd name="connsiteX2" fmla="*/ 717518 w 981962"/>
                  <a:gd name="connsiteY2" fmla="*/ 0 h 1128764"/>
                  <a:gd name="connsiteX3" fmla="*/ 981962 w 981962"/>
                  <a:gd name="connsiteY3" fmla="*/ 1128764 h 1128764"/>
                  <a:gd name="connsiteX4" fmla="*/ 0 w 981962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22510 w 717518"/>
                  <a:gd name="connsiteY3" fmla="*/ 900389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31363 w 717518"/>
                  <a:gd name="connsiteY3" fmla="*/ 886985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9478 w 717518"/>
                  <a:gd name="connsiteY3" fmla="*/ 886274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487914 w 717518"/>
                  <a:gd name="connsiteY3" fmla="*/ 833261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06225 w 717518"/>
                  <a:gd name="connsiteY3" fmla="*/ 843430 h 1128764"/>
                  <a:gd name="connsiteX4" fmla="*/ 0 w 717518"/>
                  <a:gd name="connsiteY4" fmla="*/ 1128764 h 1128764"/>
                  <a:gd name="connsiteX0" fmla="*/ 0 w 717518"/>
                  <a:gd name="connsiteY0" fmla="*/ 1128764 h 1128764"/>
                  <a:gd name="connsiteX1" fmla="*/ 235826 w 717518"/>
                  <a:gd name="connsiteY1" fmla="*/ 291915 h 1128764"/>
                  <a:gd name="connsiteX2" fmla="*/ 717518 w 717518"/>
                  <a:gd name="connsiteY2" fmla="*/ 0 h 1128764"/>
                  <a:gd name="connsiteX3" fmla="*/ 513763 w 717518"/>
                  <a:gd name="connsiteY3" fmla="*/ 834932 h 1128764"/>
                  <a:gd name="connsiteX4" fmla="*/ 0 w 717518"/>
                  <a:gd name="connsiteY4" fmla="*/ 1128764 h 112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7518" h="1128764">
                    <a:moveTo>
                      <a:pt x="0" y="1128764"/>
                    </a:moveTo>
                    <a:lnTo>
                      <a:pt x="235826" y="291915"/>
                    </a:lnTo>
                    <a:lnTo>
                      <a:pt x="717518" y="0"/>
                    </a:lnTo>
                    <a:lnTo>
                      <a:pt x="513763" y="834932"/>
                    </a:lnTo>
                    <a:lnTo>
                      <a:pt x="0" y="1128764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10" name="직선 화살표 연결선 109">
                <a:extLst>
                  <a:ext uri="{FF2B5EF4-FFF2-40B4-BE49-F238E27FC236}">
                    <a16:creationId xmlns:a16="http://schemas.microsoft.com/office/drawing/2014/main" id="{355F870B-3C2C-4D93-9E74-4FCAB6735414}"/>
                  </a:ext>
                </a:extLst>
              </p:cNvPr>
              <p:cNvCxnSpPr/>
              <p:nvPr/>
            </p:nvCxnSpPr>
            <p:spPr>
              <a:xfrm>
                <a:off x="4395247" y="5732842"/>
                <a:ext cx="52121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7" name="그림 116">
              <a:extLst>
                <a:ext uri="{FF2B5EF4-FFF2-40B4-BE49-F238E27FC236}">
                  <a16:creationId xmlns:a16="http://schemas.microsoft.com/office/drawing/2014/main" id="{C5BC6AB4-2923-4036-B2B2-8D2B29220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00" y="2946548"/>
              <a:ext cx="1122182" cy="798114"/>
            </a:xfrm>
            <a:prstGeom prst="rect">
              <a:avLst/>
            </a:prstGeom>
            <a:ln w="25400">
              <a:solidFill>
                <a:srgbClr val="0033CC"/>
              </a:solidFill>
            </a:ln>
          </p:spPr>
        </p:pic>
        <p:sp>
          <p:nvSpPr>
            <p:cNvPr id="118" name="이등변 삼각형 117">
              <a:extLst>
                <a:ext uri="{FF2B5EF4-FFF2-40B4-BE49-F238E27FC236}">
                  <a16:creationId xmlns:a16="http://schemas.microsoft.com/office/drawing/2014/main" id="{A33530F4-6ECD-4558-A488-4F24FEC95703}"/>
                </a:ext>
              </a:extLst>
            </p:cNvPr>
            <p:cNvSpPr/>
            <p:nvPr/>
          </p:nvSpPr>
          <p:spPr bwMode="auto">
            <a:xfrm rot="5400000">
              <a:off x="1107272" y="3236127"/>
              <a:ext cx="207437" cy="218955"/>
            </a:xfrm>
            <a:prstGeom prst="triangle">
              <a:avLst/>
            </a:prstGeom>
            <a:solidFill>
              <a:srgbClr val="0033CC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A55EAE5F-22A1-4CAC-ACD6-9876142D4916}"/>
              </a:ext>
            </a:extLst>
          </p:cNvPr>
          <p:cNvGrpSpPr/>
          <p:nvPr/>
        </p:nvGrpSpPr>
        <p:grpSpPr>
          <a:xfrm>
            <a:off x="6346915" y="2269147"/>
            <a:ext cx="6394173" cy="3155321"/>
            <a:chOff x="6142191" y="1670438"/>
            <a:chExt cx="6394173" cy="3987355"/>
          </a:xfrm>
        </p:grpSpPr>
        <p:graphicFrame>
          <p:nvGraphicFramePr>
            <p:cNvPr id="34" name="차트 33">
              <a:extLst>
                <a:ext uri="{FF2B5EF4-FFF2-40B4-BE49-F238E27FC236}">
                  <a16:creationId xmlns:a16="http://schemas.microsoft.com/office/drawing/2014/main" id="{58E80A07-8DDF-4E82-BD0F-EA1FF184E2E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34000766"/>
                </p:ext>
              </p:extLst>
            </p:nvPr>
          </p:nvGraphicFramePr>
          <p:xfrm>
            <a:off x="6386977" y="1695520"/>
            <a:ext cx="5268295" cy="31742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A89ACF-A74B-44BB-A768-C3B09C6C369B}"/>
                </a:ext>
              </a:extLst>
            </p:cNvPr>
            <p:cNvSpPr txBox="1"/>
            <p:nvPr/>
          </p:nvSpPr>
          <p:spPr>
            <a:xfrm>
              <a:off x="6142191" y="4607668"/>
              <a:ext cx="6394173" cy="1050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Pre-trained cannot provide </a:t>
              </a:r>
              <a:b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reliable quality gain. </a:t>
              </a:r>
              <a:endParaRPr lang="ko-KR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화살표: 아래쪽 36">
              <a:extLst>
                <a:ext uri="{FF2B5EF4-FFF2-40B4-BE49-F238E27FC236}">
                  <a16:creationId xmlns:a16="http://schemas.microsoft.com/office/drawing/2014/main" id="{0ACDA486-3035-43AD-BB8C-5381C5C12B9F}"/>
                </a:ext>
              </a:extLst>
            </p:cNvPr>
            <p:cNvSpPr/>
            <p:nvPr/>
          </p:nvSpPr>
          <p:spPr>
            <a:xfrm rot="10800000">
              <a:off x="8768507" y="2993109"/>
              <a:ext cx="462153" cy="14269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3167D9E-54D2-4345-8099-A3827FA9E743}"/>
                </a:ext>
              </a:extLst>
            </p:cNvPr>
            <p:cNvSpPr txBox="1"/>
            <p:nvPr/>
          </p:nvSpPr>
          <p:spPr>
            <a:xfrm>
              <a:off x="8500971" y="2559096"/>
              <a:ext cx="9929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+ 0.7dB</a:t>
              </a:r>
              <a:endParaRPr lang="ko-KR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화살표: 아래쪽 40">
              <a:extLst>
                <a:ext uri="{FF2B5EF4-FFF2-40B4-BE49-F238E27FC236}">
                  <a16:creationId xmlns:a16="http://schemas.microsoft.com/office/drawing/2014/main" id="{06E52E00-935D-4F90-AE84-6D018DF0BB01}"/>
                </a:ext>
              </a:extLst>
            </p:cNvPr>
            <p:cNvSpPr/>
            <p:nvPr/>
          </p:nvSpPr>
          <p:spPr>
            <a:xfrm rot="10800000">
              <a:off x="10070431" y="2082620"/>
              <a:ext cx="462153" cy="104017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98B5AE-4A64-445C-83A8-EE8CE6AD1322}"/>
                </a:ext>
              </a:extLst>
            </p:cNvPr>
            <p:cNvSpPr txBox="1"/>
            <p:nvPr/>
          </p:nvSpPr>
          <p:spPr>
            <a:xfrm>
              <a:off x="9612512" y="1670438"/>
              <a:ext cx="1248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+ 4.5dB</a:t>
              </a:r>
              <a:endParaRPr lang="ko-KR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77CAC860-E125-46E7-AAC1-19DD31C678D1}"/>
              </a:ext>
            </a:extLst>
          </p:cNvPr>
          <p:cNvGrpSpPr/>
          <p:nvPr/>
        </p:nvGrpSpPr>
        <p:grpSpPr>
          <a:xfrm>
            <a:off x="7613286" y="4241101"/>
            <a:ext cx="4472540" cy="400110"/>
            <a:chOff x="7613286" y="4241101"/>
            <a:chExt cx="4472540" cy="4001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DEF2A7-F546-401C-BB10-364A0D3D8731}"/>
                </a:ext>
              </a:extLst>
            </p:cNvPr>
            <p:cNvSpPr txBox="1"/>
            <p:nvPr/>
          </p:nvSpPr>
          <p:spPr>
            <a:xfrm>
              <a:off x="7613286" y="4241101"/>
              <a:ext cx="17437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Bilinear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AEF693-4311-4BBA-9695-AAF5A3868776}"/>
                </a:ext>
              </a:extLst>
            </p:cNvPr>
            <p:cNvSpPr txBox="1"/>
            <p:nvPr/>
          </p:nvSpPr>
          <p:spPr>
            <a:xfrm>
              <a:off x="8943550" y="4241101"/>
              <a:ext cx="150333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Pre-trained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594A6D-B005-4E04-BD85-E6CB5CDC05F5}"/>
                </a:ext>
              </a:extLst>
            </p:cNvPr>
            <p:cNvSpPr txBox="1"/>
            <p:nvPr/>
          </p:nvSpPr>
          <p:spPr>
            <a:xfrm>
              <a:off x="10342054" y="4241101"/>
              <a:ext cx="17437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Content-aware</a:t>
              </a:r>
              <a:endParaRPr lang="ko-KR" alt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89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21619</TotalTime>
  <Words>2666</Words>
  <Application>Microsoft Macintosh PowerPoint</Application>
  <PresentationFormat>Widescreen</PresentationFormat>
  <Paragraphs>473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Linux Libertine</vt:lpstr>
      <vt:lpstr>맑은 고딕</vt:lpstr>
      <vt:lpstr>Arial</vt:lpstr>
      <vt:lpstr>Calibri</vt:lpstr>
      <vt:lpstr>Cambria Math</vt:lpstr>
      <vt:lpstr>Wingdings</vt:lpstr>
      <vt:lpstr>Office 테마</vt:lpstr>
      <vt:lpstr>Neural-Enhanced Live Streaming: Improving Live Video Ingest  via Online Learning</vt:lpstr>
      <vt:lpstr>Increase of Live Internet Video Traffic</vt:lpstr>
      <vt:lpstr>Live Video Delivery Workflow</vt:lpstr>
      <vt:lpstr>Key Limitations in Live Video Delivery</vt:lpstr>
      <vt:lpstr>Key Limitations in Live Video Delivery</vt:lpstr>
      <vt:lpstr>Key Limitations in Live Video Delivery</vt:lpstr>
      <vt:lpstr>LiveNAS: Scope &amp; Goal</vt:lpstr>
      <vt:lpstr>Super-resolution at Live Ingest</vt:lpstr>
      <vt:lpstr>Two Primary Challenges (1)</vt:lpstr>
      <vt:lpstr>Two Primary Challenges (2)</vt:lpstr>
      <vt:lpstr>Fraction of Ground Truth Labels are Sufficient</vt:lpstr>
      <vt:lpstr>Two Primary Challenges (2)</vt:lpstr>
      <vt:lpstr>LiveNAS Approach : Online Learning at Ingest </vt:lpstr>
      <vt:lpstr>Challenges of the Approach</vt:lpstr>
      <vt:lpstr>Quality-Optimizing Scheduler</vt:lpstr>
      <vt:lpstr>Content Adaptive Trainer</vt:lpstr>
      <vt:lpstr>LiveNAS: Putting All Together</vt:lpstr>
      <vt:lpstr>Evaluation Summary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Public</dc:creator>
  <cp:lastModifiedBy>정 영목</cp:lastModifiedBy>
  <cp:revision>1020</cp:revision>
  <dcterms:created xsi:type="dcterms:W3CDTF">2020-07-07T06:04:47Z</dcterms:created>
  <dcterms:modified xsi:type="dcterms:W3CDTF">2024-09-09T13:52:23Z</dcterms:modified>
</cp:coreProperties>
</file>